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9" r:id="rId4"/>
    <p:sldId id="261" r:id="rId5"/>
    <p:sldId id="262" r:id="rId6"/>
    <p:sldId id="263" r:id="rId7"/>
    <p:sldId id="265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4" r:id="rId17"/>
    <p:sldId id="275" r:id="rId18"/>
    <p:sldId id="273" r:id="rId19"/>
    <p:sldId id="276" r:id="rId20"/>
    <p:sldId id="277" r:id="rId21"/>
    <p:sldId id="278" r:id="rId22"/>
    <p:sldId id="258" r:id="rId23"/>
    <p:sldId id="279" r:id="rId24"/>
    <p:sldId id="260" r:id="rId25"/>
  </p:sldIdLst>
  <p:sldSz cx="9144000" cy="5143500" type="screen16x9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9EDF4"/>
    <a:srgbClr val="D0D8E8"/>
    <a:srgbClr val="9BBB59"/>
    <a:srgbClr val="4F81BD"/>
    <a:srgbClr val="DEE7D1"/>
    <a:srgbClr val="E8D0D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rednji stil 2 - Isticanj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rednji stil 2 - Isticanj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907" autoAdjust="0"/>
  </p:normalViewPr>
  <p:slideViewPr>
    <p:cSldViewPr>
      <p:cViewPr varScale="1">
        <p:scale>
          <a:sx n="136" d="100"/>
          <a:sy n="136" d="100"/>
        </p:scale>
        <p:origin x="-642" y="-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280DBC-5107-44C5-A8BB-77BC60599716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FC11A-32ED-4DE4-AA62-DDC1F320A72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930834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https://population.un.org/wpp/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FC11A-32ED-4DE4-AA62-DDC1F320A723}" type="slidenum">
              <a:rPr lang="hr-HR" smtClean="0"/>
              <a:pPr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859028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Izvor podataka za dijagram: Svjetska</a:t>
            </a:r>
            <a:r>
              <a:rPr lang="hr-HR" baseline="0" dirty="0" smtClean="0"/>
              <a:t> banka</a:t>
            </a:r>
            <a:endParaRPr lang="hr-HR" dirty="0" smtClean="0"/>
          </a:p>
          <a:p>
            <a:r>
              <a:rPr lang="hr-HR" dirty="0" smtClean="0"/>
              <a:t>https://haohan.hr/politika-jednog-djeteta/</a:t>
            </a:r>
          </a:p>
          <a:p>
            <a:r>
              <a:rPr lang="hr-HR" dirty="0" smtClean="0"/>
              <a:t>https://www.hrt.hr/315606/vijesti/kraj-kineske-politike-jednog-djeteta</a:t>
            </a:r>
          </a:p>
          <a:p>
            <a:r>
              <a:rPr lang="hr-HR" dirty="0" smtClean="0"/>
              <a:t>https://www.vecernji.hr/vijesti/kina-ce-izgubiti-cak-200-milijuna-radno-sposobnih-stanovnika-1292957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FC11A-32ED-4DE4-AA62-DDC1F320A723}" type="slidenum">
              <a:rPr lang="hr-HR" smtClean="0"/>
              <a:pPr/>
              <a:t>21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200400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https://www.dzs.hr/Hrv_Eng/publication/2020/07-01-01_01_2020.htm 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FC11A-32ED-4DE4-AA62-DDC1F320A723}" type="slidenum">
              <a:rPr lang="hr-HR" smtClean="0"/>
              <a:pPr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485502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https://data.worldbank.org/indicator/SP.DYN.CBRT.IN?end=2018&amp;start=1960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FC11A-32ED-4DE4-AA62-DDC1F320A723}" type="slidenum">
              <a:rPr lang="hr-HR" smtClean="0"/>
              <a:pPr/>
              <a:t>14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536897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https://www.vecernji.hr/vijesti/prvi-put-od-2010-smanjen-broj-stanovnika-njemacke-evo-za-koliko-je-manji-priljev-iz-hrvatske-1438346</a:t>
            </a:r>
          </a:p>
          <a:p>
            <a:r>
              <a:rPr lang="hr-HR" dirty="0" smtClean="0"/>
              <a:t>https://balkans.aljazeera.net/news/world/2019/7/5/un-indija-do-2050-najmnogoljudnija-zemlja-na-svijetu?gb=true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FC11A-32ED-4DE4-AA62-DDC1F320A723}" type="slidenum">
              <a:rPr lang="hr-HR" smtClean="0"/>
              <a:pPr/>
              <a:t>15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342546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https://www.enciklopedija.hr/natuknica.aspx?ID=14512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FC11A-32ED-4DE4-AA62-DDC1F320A723}" type="slidenum">
              <a:rPr lang="hr-HR" smtClean="0"/>
              <a:pPr/>
              <a:t>16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293826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https://data.worldbank.org/indicator/SP.DYN.TFRT.IN?most_recent_value_desc=false&amp;view=chart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FC11A-32ED-4DE4-AA62-DDC1F320A723}" type="slidenum">
              <a:rPr lang="hr-HR" smtClean="0"/>
              <a:pPr/>
              <a:t>17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929434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https://www.worldometers.info/demographics/life-expectancy/ </a:t>
            </a:r>
          </a:p>
          <a:p>
            <a:r>
              <a:rPr lang="hr-HR" dirty="0" smtClean="0"/>
              <a:t>https://hr.rbth.com/lifestyle/83997-zasto-u-rusiji-ima-znatno-vise-zena-nego-muskaraca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FC11A-32ED-4DE4-AA62-DDC1F320A723}" type="slidenum">
              <a:rPr lang="hr-HR" smtClean="0"/>
              <a:pPr/>
              <a:t>18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733018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https://www.e-sfera.hr/dodatni-digitalni-sadrzaji/147283b2-3a61-4c4d-9c95-a950cb0438d7/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FC11A-32ED-4DE4-AA62-DDC1F320A723}" type="slidenum">
              <a:rPr lang="hr-HR" smtClean="0"/>
              <a:pPr/>
              <a:t>19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692764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https://www.efzg.unizg.hr/UserDocsImages/MGR/ssmolic/ESTARENJA/ekonomika_starenja_web.pdf</a:t>
            </a:r>
          </a:p>
          <a:p>
            <a:r>
              <a:rPr lang="hr-HR" dirty="0" smtClean="0"/>
              <a:t>https://www.populationpyramid.net/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FC11A-32ED-4DE4-AA62-DDC1F320A723}" type="slidenum">
              <a:rPr lang="hr-HR" smtClean="0"/>
              <a:pPr/>
              <a:t>20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870271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700290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1550"/>
            <a:ext cx="8229600" cy="71323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3637"/>
            <a:ext cx="8229600" cy="30309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524724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223830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290874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153754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087610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7904" y="4809861"/>
            <a:ext cx="1728192" cy="33363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65547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65395"/>
            <a:ext cx="8229600" cy="3029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DADFE-F8E7-40E7-808B-234CA2FB8044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  <p:pic>
        <p:nvPicPr>
          <p:cNvPr id="9" name="Picture 8" descr="GEA-2.jp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9144000" cy="71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529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worldbank.org/indicator/SP.DYN.TFRT.IN?most_recent_value_desc=false&amp;view=chart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zs.hr/Hrv_Eng/publication/2020/07-01-01_01_2020.ht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Prirodna promjena i biološka struktura stanovništva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smtClean="0"/>
              <a:t>Stanovništvo i gospodarstvo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95917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7155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Stopa rodnosti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563637"/>
            <a:ext cx="8229600" cy="1152129"/>
          </a:xfrm>
        </p:spPr>
        <p:txBody>
          <a:bodyPr>
            <a:normAutofit fontScale="70000" lnSpcReduction="20000"/>
          </a:bodyPr>
          <a:lstStyle/>
          <a:p>
            <a:r>
              <a:rPr lang="hr-HR" dirty="0" smtClean="0"/>
              <a:t>Broj rođenih na 1000 stanovnika</a:t>
            </a:r>
          </a:p>
          <a:p>
            <a:r>
              <a:rPr lang="hr-HR" dirty="0" smtClean="0"/>
              <a:t>Izražava se u promilima (‰)</a:t>
            </a:r>
          </a:p>
          <a:p>
            <a:r>
              <a:rPr lang="hr-HR" dirty="0" smtClean="0"/>
              <a:t>= Broj rođenih stanovnika / broj ukupnih stanovnika *1000</a:t>
            </a:r>
          </a:p>
        </p:txBody>
      </p:sp>
      <p:sp>
        <p:nvSpPr>
          <p:cNvPr id="4" name="Pravokutnik 3"/>
          <p:cNvSpPr/>
          <p:nvPr/>
        </p:nvSpPr>
        <p:spPr>
          <a:xfrm>
            <a:off x="251520" y="2787774"/>
            <a:ext cx="4258800" cy="19442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b="1" dirty="0">
              <a:solidFill>
                <a:schemeClr val="tx1"/>
              </a:solidFill>
            </a:endParaRPr>
          </a:p>
          <a:p>
            <a:pPr algn="ctr"/>
            <a:r>
              <a:rPr lang="hr-HR" b="1" dirty="0" smtClean="0">
                <a:solidFill>
                  <a:schemeClr val="tx1"/>
                </a:solidFill>
              </a:rPr>
              <a:t>Koprivničko-križevačka županija</a:t>
            </a:r>
          </a:p>
          <a:p>
            <a:pPr algn="ctr"/>
            <a:r>
              <a:rPr lang="hr-HR" b="1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hr-HR" b="1" dirty="0" smtClean="0">
                <a:solidFill>
                  <a:schemeClr val="tx1"/>
                </a:solidFill>
              </a:rPr>
              <a:t>983 rođenih stanovnika / </a:t>
            </a:r>
            <a:r>
              <a:rPr lang="hr-HR" b="1" dirty="0">
                <a:solidFill>
                  <a:schemeClr val="tx1"/>
                </a:solidFill>
              </a:rPr>
              <a:t>106367 </a:t>
            </a:r>
            <a:r>
              <a:rPr lang="hr-HR" b="1" dirty="0" smtClean="0">
                <a:solidFill>
                  <a:schemeClr val="tx1"/>
                </a:solidFill>
              </a:rPr>
              <a:t>stanovnika * 1000   </a:t>
            </a:r>
          </a:p>
          <a:p>
            <a:pPr algn="ctr"/>
            <a:r>
              <a:rPr lang="hr-HR" b="1" dirty="0" smtClean="0">
                <a:solidFill>
                  <a:schemeClr val="tx1"/>
                </a:solidFill>
              </a:rPr>
              <a:t>= 9,24</a:t>
            </a:r>
            <a:r>
              <a:rPr lang="hr-HR" dirty="0" smtClean="0">
                <a:solidFill>
                  <a:schemeClr val="tx1"/>
                </a:solidFill>
              </a:rPr>
              <a:t> </a:t>
            </a:r>
            <a:r>
              <a:rPr lang="hr-HR" b="1" dirty="0">
                <a:solidFill>
                  <a:schemeClr val="tx1"/>
                </a:solidFill>
              </a:rPr>
              <a:t>‰</a:t>
            </a:r>
          </a:p>
          <a:p>
            <a:pPr algn="ctr"/>
            <a:endParaRPr lang="hr-HR" b="1" dirty="0"/>
          </a:p>
        </p:txBody>
      </p:sp>
      <p:sp>
        <p:nvSpPr>
          <p:cNvPr id="5" name="Pravokutnik 4"/>
          <p:cNvSpPr/>
          <p:nvPr/>
        </p:nvSpPr>
        <p:spPr>
          <a:xfrm>
            <a:off x="4644008" y="2787774"/>
            <a:ext cx="4258816" cy="19442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 smtClean="0">
                <a:solidFill>
                  <a:schemeClr val="tx1"/>
                </a:solidFill>
              </a:rPr>
              <a:t>Sisačko-moslavačka županija</a:t>
            </a:r>
            <a:endParaRPr lang="hr-HR" b="1" dirty="0">
              <a:solidFill>
                <a:schemeClr val="tx1"/>
              </a:solidFill>
            </a:endParaRPr>
          </a:p>
          <a:p>
            <a:pPr algn="ctr"/>
            <a:r>
              <a:rPr lang="hr-HR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hr-HR" b="1" dirty="0" smtClean="0">
                <a:solidFill>
                  <a:schemeClr val="tx1"/>
                </a:solidFill>
              </a:rPr>
              <a:t>1228 </a:t>
            </a:r>
            <a:r>
              <a:rPr lang="hr-HR" b="1" dirty="0">
                <a:solidFill>
                  <a:schemeClr val="tx1"/>
                </a:solidFill>
              </a:rPr>
              <a:t>rođenih stanovnika / </a:t>
            </a:r>
            <a:r>
              <a:rPr lang="hr-HR" b="1" dirty="0" smtClean="0">
                <a:solidFill>
                  <a:schemeClr val="tx1"/>
                </a:solidFill>
              </a:rPr>
              <a:t>145904 </a:t>
            </a:r>
            <a:r>
              <a:rPr lang="hr-HR" b="1" dirty="0">
                <a:solidFill>
                  <a:schemeClr val="tx1"/>
                </a:solidFill>
              </a:rPr>
              <a:t>stanovnika * 1000   </a:t>
            </a:r>
          </a:p>
          <a:p>
            <a:pPr algn="ctr"/>
            <a:r>
              <a:rPr lang="hr-HR" b="1" dirty="0">
                <a:solidFill>
                  <a:schemeClr val="tx1"/>
                </a:solidFill>
              </a:rPr>
              <a:t>= </a:t>
            </a:r>
            <a:r>
              <a:rPr lang="hr-HR" b="1" dirty="0" smtClean="0">
                <a:solidFill>
                  <a:schemeClr val="tx1"/>
                </a:solidFill>
              </a:rPr>
              <a:t>8,41</a:t>
            </a:r>
            <a:r>
              <a:rPr lang="hr-HR" dirty="0" smtClean="0">
                <a:solidFill>
                  <a:schemeClr val="tx1"/>
                </a:solidFill>
              </a:rPr>
              <a:t> </a:t>
            </a:r>
            <a:r>
              <a:rPr lang="hr-HR" b="1" dirty="0">
                <a:solidFill>
                  <a:schemeClr val="tx1"/>
                </a:solidFill>
              </a:rPr>
              <a:t>‰</a:t>
            </a:r>
          </a:p>
        </p:txBody>
      </p:sp>
      <p:sp>
        <p:nvSpPr>
          <p:cNvPr id="8" name="Pravokutnik 7"/>
          <p:cNvSpPr/>
          <p:nvPr/>
        </p:nvSpPr>
        <p:spPr>
          <a:xfrm>
            <a:off x="827584" y="3651870"/>
            <a:ext cx="3456384" cy="5040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b="1">
              <a:solidFill>
                <a:schemeClr val="tx1"/>
              </a:solidFill>
            </a:endParaRPr>
          </a:p>
        </p:txBody>
      </p:sp>
      <p:sp>
        <p:nvSpPr>
          <p:cNvPr id="9" name="Pravokutnik 8"/>
          <p:cNvSpPr/>
          <p:nvPr/>
        </p:nvSpPr>
        <p:spPr>
          <a:xfrm>
            <a:off x="827584" y="4155926"/>
            <a:ext cx="3456384" cy="4699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b="1">
              <a:solidFill>
                <a:schemeClr val="tx1"/>
              </a:solidFill>
            </a:endParaRPr>
          </a:p>
        </p:txBody>
      </p:sp>
      <p:sp>
        <p:nvSpPr>
          <p:cNvPr id="11" name="Pravokutnik 10"/>
          <p:cNvSpPr/>
          <p:nvPr/>
        </p:nvSpPr>
        <p:spPr>
          <a:xfrm>
            <a:off x="5045224" y="3651870"/>
            <a:ext cx="3456384" cy="5040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b="1">
              <a:solidFill>
                <a:schemeClr val="tx1"/>
              </a:solidFill>
            </a:endParaRPr>
          </a:p>
        </p:txBody>
      </p:sp>
      <p:sp>
        <p:nvSpPr>
          <p:cNvPr id="12" name="Pravokutnik 11"/>
          <p:cNvSpPr/>
          <p:nvPr/>
        </p:nvSpPr>
        <p:spPr>
          <a:xfrm>
            <a:off x="5101224" y="4189998"/>
            <a:ext cx="3456384" cy="4699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663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Smrtnost (mortalitet)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563637"/>
            <a:ext cx="8229600" cy="3312369"/>
          </a:xfrm>
        </p:spPr>
        <p:txBody>
          <a:bodyPr>
            <a:normAutofit fontScale="62500" lnSpcReduction="20000"/>
          </a:bodyPr>
          <a:lstStyle/>
          <a:p>
            <a:r>
              <a:rPr lang="hr-HR" dirty="0"/>
              <a:t>Broj </a:t>
            </a:r>
            <a:r>
              <a:rPr lang="hr-HR" b="1" dirty="0" smtClean="0"/>
              <a:t>umrlih</a:t>
            </a:r>
            <a:r>
              <a:rPr lang="hr-HR" dirty="0" smtClean="0"/>
              <a:t> </a:t>
            </a:r>
            <a:r>
              <a:rPr lang="hr-HR" dirty="0"/>
              <a:t>u nekom </a:t>
            </a:r>
            <a:r>
              <a:rPr lang="hr-HR" dirty="0" smtClean="0"/>
              <a:t>razdoblju</a:t>
            </a:r>
          </a:p>
          <a:p>
            <a:endParaRPr lang="hr-HR" dirty="0"/>
          </a:p>
          <a:p>
            <a:r>
              <a:rPr lang="hr-HR" dirty="0"/>
              <a:t>U Koprivničko-križevačkoj županiji u 2019. godini </a:t>
            </a:r>
            <a:r>
              <a:rPr lang="hr-HR" dirty="0" smtClean="0"/>
              <a:t>umrlo </a:t>
            </a:r>
            <a:r>
              <a:rPr lang="hr-HR" dirty="0"/>
              <a:t>je </a:t>
            </a:r>
            <a:r>
              <a:rPr lang="hr-HR" dirty="0" smtClean="0"/>
              <a:t>1514 </a:t>
            </a:r>
            <a:r>
              <a:rPr lang="hr-HR" dirty="0"/>
              <a:t>stanovnika. </a:t>
            </a:r>
          </a:p>
          <a:p>
            <a:r>
              <a:rPr lang="hr-HR" dirty="0"/>
              <a:t>U Sisačko-moslavačkoj županiji u 2019. godini rođeno je </a:t>
            </a:r>
            <a:r>
              <a:rPr lang="hr-HR" dirty="0" smtClean="0"/>
              <a:t>2440 </a:t>
            </a:r>
            <a:r>
              <a:rPr lang="hr-HR" dirty="0"/>
              <a:t>stanovnika.</a:t>
            </a:r>
          </a:p>
          <a:p>
            <a:r>
              <a:rPr lang="hr-HR" dirty="0"/>
              <a:t>Procjena broja stanovnika za Koprivničko-križevačku županiju u 2019. godini je </a:t>
            </a:r>
            <a:r>
              <a:rPr lang="hr-HR" dirty="0" smtClean="0"/>
              <a:t>106367 stanovnika.</a:t>
            </a:r>
            <a:endParaRPr lang="hr-HR" dirty="0"/>
          </a:p>
          <a:p>
            <a:r>
              <a:rPr lang="hr-HR" dirty="0"/>
              <a:t>Procjena broja stanovnika za Sisačko-moslavačku županiju u 2019. godini je 145904 </a:t>
            </a:r>
            <a:r>
              <a:rPr lang="hr-HR" dirty="0" smtClean="0"/>
              <a:t>stanovnika.</a:t>
            </a:r>
            <a:endParaRPr lang="hr-HR" dirty="0"/>
          </a:p>
          <a:p>
            <a:endParaRPr lang="hr-HR" dirty="0"/>
          </a:p>
          <a:p>
            <a:r>
              <a:rPr lang="hr-HR" dirty="0"/>
              <a:t>Koja županija je u 2019. godini imala veću </a:t>
            </a:r>
            <a:r>
              <a:rPr lang="hr-HR" dirty="0" smtClean="0"/>
              <a:t>smrtnost?</a:t>
            </a:r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52558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7155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Stopa smrtnosti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563637"/>
            <a:ext cx="8229600" cy="1152129"/>
          </a:xfrm>
        </p:spPr>
        <p:txBody>
          <a:bodyPr>
            <a:normAutofit fontScale="70000" lnSpcReduction="20000"/>
          </a:bodyPr>
          <a:lstStyle/>
          <a:p>
            <a:r>
              <a:rPr lang="hr-HR" dirty="0" smtClean="0"/>
              <a:t>Broj umrlih na 1000 stanovnika</a:t>
            </a:r>
          </a:p>
          <a:p>
            <a:r>
              <a:rPr lang="hr-HR" dirty="0" smtClean="0"/>
              <a:t>Izražava se u promilima (‰)</a:t>
            </a:r>
          </a:p>
          <a:p>
            <a:r>
              <a:rPr lang="hr-HR" dirty="0" smtClean="0"/>
              <a:t>= Broj umrlih stanovnika / broj ukupnih stanovnika *1000</a:t>
            </a:r>
          </a:p>
        </p:txBody>
      </p:sp>
      <p:sp>
        <p:nvSpPr>
          <p:cNvPr id="4" name="Pravokutnik 3"/>
          <p:cNvSpPr/>
          <p:nvPr/>
        </p:nvSpPr>
        <p:spPr>
          <a:xfrm>
            <a:off x="251520" y="2787774"/>
            <a:ext cx="4258800" cy="1944216"/>
          </a:xfrm>
          <a:prstGeom prst="rect">
            <a:avLst/>
          </a:prstGeom>
          <a:solidFill>
            <a:schemeClr val="tx2">
              <a:lumMod val="75000"/>
            </a:schemeClr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b="1" dirty="0">
              <a:solidFill>
                <a:schemeClr val="tx1"/>
              </a:solidFill>
            </a:endParaRPr>
          </a:p>
          <a:p>
            <a:pPr algn="ctr"/>
            <a:r>
              <a:rPr lang="hr-HR" b="1" dirty="0" smtClean="0">
                <a:solidFill>
                  <a:schemeClr val="bg1"/>
                </a:solidFill>
              </a:rPr>
              <a:t>Koprivničko-križevačka županija</a:t>
            </a:r>
          </a:p>
          <a:p>
            <a:pPr algn="ctr"/>
            <a:r>
              <a:rPr lang="hr-HR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hr-HR" b="1" dirty="0" smtClean="0">
                <a:solidFill>
                  <a:schemeClr val="bg1"/>
                </a:solidFill>
              </a:rPr>
              <a:t>1514 umrlih stanovnika / </a:t>
            </a:r>
            <a:r>
              <a:rPr lang="hr-HR" b="1" dirty="0">
                <a:solidFill>
                  <a:schemeClr val="bg1"/>
                </a:solidFill>
              </a:rPr>
              <a:t>106367 </a:t>
            </a:r>
            <a:r>
              <a:rPr lang="hr-HR" b="1" dirty="0" smtClean="0">
                <a:solidFill>
                  <a:schemeClr val="bg1"/>
                </a:solidFill>
              </a:rPr>
              <a:t>stanovnika * 1000   </a:t>
            </a:r>
          </a:p>
          <a:p>
            <a:pPr algn="ctr"/>
            <a:r>
              <a:rPr lang="hr-HR" b="1" dirty="0" smtClean="0">
                <a:solidFill>
                  <a:schemeClr val="bg1"/>
                </a:solidFill>
              </a:rPr>
              <a:t>= 14,2</a:t>
            </a:r>
            <a:r>
              <a:rPr lang="hr-HR" dirty="0" smtClean="0">
                <a:solidFill>
                  <a:schemeClr val="bg1"/>
                </a:solidFill>
              </a:rPr>
              <a:t> </a:t>
            </a:r>
            <a:r>
              <a:rPr lang="hr-HR" b="1" dirty="0">
                <a:solidFill>
                  <a:schemeClr val="bg1"/>
                </a:solidFill>
              </a:rPr>
              <a:t>‰</a:t>
            </a:r>
          </a:p>
          <a:p>
            <a:pPr algn="ctr"/>
            <a:endParaRPr lang="hr-HR" b="1" dirty="0">
              <a:solidFill>
                <a:schemeClr val="bg1"/>
              </a:solidFill>
            </a:endParaRPr>
          </a:p>
        </p:txBody>
      </p:sp>
      <p:sp>
        <p:nvSpPr>
          <p:cNvPr id="5" name="Pravokutnik 4"/>
          <p:cNvSpPr/>
          <p:nvPr/>
        </p:nvSpPr>
        <p:spPr>
          <a:xfrm>
            <a:off x="4644008" y="2787774"/>
            <a:ext cx="4258816" cy="1944216"/>
          </a:xfrm>
          <a:prstGeom prst="rect">
            <a:avLst/>
          </a:prstGeom>
          <a:solidFill>
            <a:schemeClr val="tx2">
              <a:lumMod val="75000"/>
            </a:schemeClr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 smtClean="0">
                <a:solidFill>
                  <a:schemeClr val="bg1"/>
                </a:solidFill>
              </a:rPr>
              <a:t>Sisačko-moslavačka županija</a:t>
            </a:r>
            <a:endParaRPr lang="hr-HR" b="1" dirty="0">
              <a:solidFill>
                <a:schemeClr val="bg1"/>
              </a:solidFill>
            </a:endParaRPr>
          </a:p>
          <a:p>
            <a:pPr algn="ctr"/>
            <a:r>
              <a:rPr lang="hr-HR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hr-HR" b="1" dirty="0" smtClean="0">
                <a:solidFill>
                  <a:schemeClr val="bg1"/>
                </a:solidFill>
              </a:rPr>
              <a:t>2440 umrlih </a:t>
            </a:r>
            <a:r>
              <a:rPr lang="hr-HR" b="1" dirty="0">
                <a:solidFill>
                  <a:schemeClr val="bg1"/>
                </a:solidFill>
              </a:rPr>
              <a:t>stanovnika / </a:t>
            </a:r>
            <a:r>
              <a:rPr lang="hr-HR" b="1" dirty="0" smtClean="0">
                <a:solidFill>
                  <a:schemeClr val="bg1"/>
                </a:solidFill>
              </a:rPr>
              <a:t>145904 </a:t>
            </a:r>
            <a:r>
              <a:rPr lang="hr-HR" b="1" dirty="0">
                <a:solidFill>
                  <a:schemeClr val="bg1"/>
                </a:solidFill>
              </a:rPr>
              <a:t>stanovnika * 1000   </a:t>
            </a:r>
          </a:p>
          <a:p>
            <a:pPr algn="ctr"/>
            <a:r>
              <a:rPr lang="hr-HR" b="1" dirty="0">
                <a:solidFill>
                  <a:schemeClr val="bg1"/>
                </a:solidFill>
              </a:rPr>
              <a:t>= </a:t>
            </a:r>
            <a:r>
              <a:rPr lang="hr-HR" b="1" dirty="0" smtClean="0">
                <a:solidFill>
                  <a:schemeClr val="bg1"/>
                </a:solidFill>
              </a:rPr>
              <a:t>16,72</a:t>
            </a:r>
            <a:r>
              <a:rPr lang="hr-HR" dirty="0" smtClean="0">
                <a:solidFill>
                  <a:schemeClr val="bg1"/>
                </a:solidFill>
              </a:rPr>
              <a:t> </a:t>
            </a:r>
            <a:r>
              <a:rPr lang="hr-HR" b="1" dirty="0">
                <a:solidFill>
                  <a:schemeClr val="bg1"/>
                </a:solidFill>
              </a:rPr>
              <a:t>‰</a:t>
            </a:r>
          </a:p>
        </p:txBody>
      </p:sp>
      <p:sp>
        <p:nvSpPr>
          <p:cNvPr id="8" name="Pravokutnik 7"/>
          <p:cNvSpPr/>
          <p:nvPr/>
        </p:nvSpPr>
        <p:spPr>
          <a:xfrm>
            <a:off x="652728" y="3635585"/>
            <a:ext cx="3456384" cy="504056"/>
          </a:xfrm>
          <a:prstGeom prst="rect">
            <a:avLst/>
          </a:prstGeom>
          <a:solidFill>
            <a:schemeClr val="tx2">
              <a:lumMod val="75000"/>
            </a:schemeClr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b="1">
              <a:solidFill>
                <a:schemeClr val="tx1"/>
              </a:solidFill>
            </a:endParaRPr>
          </a:p>
        </p:txBody>
      </p:sp>
      <p:sp>
        <p:nvSpPr>
          <p:cNvPr id="9" name="Pravokutnik 8"/>
          <p:cNvSpPr/>
          <p:nvPr/>
        </p:nvSpPr>
        <p:spPr>
          <a:xfrm>
            <a:off x="652728" y="4139641"/>
            <a:ext cx="3456384" cy="469984"/>
          </a:xfrm>
          <a:prstGeom prst="rect">
            <a:avLst/>
          </a:prstGeom>
          <a:solidFill>
            <a:schemeClr val="tx2">
              <a:lumMod val="75000"/>
            </a:schemeClr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b="1">
              <a:solidFill>
                <a:schemeClr val="tx1"/>
              </a:solidFill>
            </a:endParaRPr>
          </a:p>
        </p:txBody>
      </p:sp>
      <p:sp>
        <p:nvSpPr>
          <p:cNvPr id="11" name="Pravokutnik 10"/>
          <p:cNvSpPr/>
          <p:nvPr/>
        </p:nvSpPr>
        <p:spPr>
          <a:xfrm>
            <a:off x="5013312" y="3635585"/>
            <a:ext cx="3456384" cy="504056"/>
          </a:xfrm>
          <a:prstGeom prst="rect">
            <a:avLst/>
          </a:prstGeom>
          <a:solidFill>
            <a:schemeClr val="tx2">
              <a:lumMod val="75000"/>
            </a:schemeClr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b="1">
              <a:solidFill>
                <a:schemeClr val="tx1"/>
              </a:solidFill>
            </a:endParaRPr>
          </a:p>
        </p:txBody>
      </p:sp>
      <p:sp>
        <p:nvSpPr>
          <p:cNvPr id="12" name="Pravokutnik 11"/>
          <p:cNvSpPr/>
          <p:nvPr/>
        </p:nvSpPr>
        <p:spPr>
          <a:xfrm>
            <a:off x="5147000" y="4139641"/>
            <a:ext cx="3456384" cy="469984"/>
          </a:xfrm>
          <a:prstGeom prst="rect">
            <a:avLst/>
          </a:prstGeom>
          <a:solidFill>
            <a:schemeClr val="tx2">
              <a:lumMod val="75000"/>
            </a:schemeClr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389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Stopa prirodne promjene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563637"/>
            <a:ext cx="8229600" cy="1440161"/>
          </a:xfrm>
        </p:spPr>
        <p:txBody>
          <a:bodyPr>
            <a:normAutofit fontScale="77500" lnSpcReduction="20000"/>
          </a:bodyPr>
          <a:lstStyle/>
          <a:p>
            <a:r>
              <a:rPr lang="hr-HR" dirty="0" smtClean="0"/>
              <a:t>Razlika između stope rodnosti i stope smrtnosti.</a:t>
            </a:r>
          </a:p>
          <a:p>
            <a:r>
              <a:rPr lang="hr-HR" dirty="0" smtClean="0"/>
              <a:t>Izračunajte stope prirodne promjene za Koprivničko-križevačku i Sisačko-moslavačku županiju u 2019. godini.</a:t>
            </a:r>
            <a:endParaRPr lang="hr-HR" dirty="0"/>
          </a:p>
        </p:txBody>
      </p:sp>
      <p:sp>
        <p:nvSpPr>
          <p:cNvPr id="4" name="Pravokutnik 3"/>
          <p:cNvSpPr/>
          <p:nvPr/>
        </p:nvSpPr>
        <p:spPr>
          <a:xfrm>
            <a:off x="251520" y="2787774"/>
            <a:ext cx="4258800" cy="1944216"/>
          </a:xfrm>
          <a:prstGeom prst="rect">
            <a:avLst/>
          </a:prstGeom>
          <a:solidFill>
            <a:srgbClr val="4F81BD"/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b="1" dirty="0"/>
          </a:p>
          <a:p>
            <a:pPr algn="ctr"/>
            <a:r>
              <a:rPr lang="hr-HR" b="1" dirty="0"/>
              <a:t>Koprivničko-križevačka županija</a:t>
            </a:r>
          </a:p>
          <a:p>
            <a:pPr algn="ctr"/>
            <a:r>
              <a:rPr lang="hr-HR" b="1" dirty="0"/>
              <a:t> </a:t>
            </a:r>
          </a:p>
          <a:p>
            <a:pPr algn="ctr"/>
            <a:r>
              <a:rPr lang="hr-HR" b="1" dirty="0"/>
              <a:t>Stopa rodnosti: 9,24 ‰</a:t>
            </a:r>
          </a:p>
          <a:p>
            <a:pPr algn="ctr"/>
            <a:r>
              <a:rPr lang="hr-HR" b="1" dirty="0"/>
              <a:t>Stopa smrtnosti: 14,2 ‰</a:t>
            </a:r>
          </a:p>
          <a:p>
            <a:pPr algn="ctr"/>
            <a:endParaRPr lang="hr-HR" b="1" dirty="0"/>
          </a:p>
          <a:p>
            <a:pPr algn="ctr"/>
            <a:r>
              <a:rPr lang="hr-HR" b="1" dirty="0"/>
              <a:t>Stopa prirodne promjene: </a:t>
            </a:r>
            <a:r>
              <a:rPr lang="hr-HR" b="1" dirty="0" smtClean="0"/>
              <a:t/>
            </a:r>
            <a:br>
              <a:rPr lang="hr-HR" b="1" dirty="0" smtClean="0"/>
            </a:br>
            <a:r>
              <a:rPr lang="hr-HR" b="1" dirty="0" smtClean="0"/>
              <a:t>9,24 ‰ </a:t>
            </a:r>
            <a:r>
              <a:rPr lang="hr-HR" b="1" dirty="0"/>
              <a:t>- 14,2 ‰ = -4,96 ‰</a:t>
            </a:r>
          </a:p>
          <a:p>
            <a:pPr algn="ctr"/>
            <a:endParaRPr lang="hr-HR" b="1" dirty="0"/>
          </a:p>
        </p:txBody>
      </p:sp>
      <p:sp>
        <p:nvSpPr>
          <p:cNvPr id="5" name="Pravokutnik 4"/>
          <p:cNvSpPr/>
          <p:nvPr/>
        </p:nvSpPr>
        <p:spPr>
          <a:xfrm>
            <a:off x="4644008" y="2787774"/>
            <a:ext cx="4258816" cy="1944216"/>
          </a:xfrm>
          <a:prstGeom prst="rect">
            <a:avLst/>
          </a:prstGeom>
          <a:solidFill>
            <a:srgbClr val="4F81BD"/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/>
              <a:t>Sisačko-moslavačka županija</a:t>
            </a:r>
          </a:p>
          <a:p>
            <a:pPr algn="ctr"/>
            <a:r>
              <a:rPr lang="hr-HR" b="1" dirty="0"/>
              <a:t> </a:t>
            </a:r>
          </a:p>
          <a:p>
            <a:pPr algn="ctr"/>
            <a:r>
              <a:rPr lang="hr-HR" b="1" dirty="0"/>
              <a:t>Stopa rodnosti: 8,41 ‰</a:t>
            </a:r>
          </a:p>
          <a:p>
            <a:pPr algn="ctr"/>
            <a:r>
              <a:rPr lang="hr-HR" b="1" dirty="0"/>
              <a:t>Stopa smrtnosti: 16,72 ‰</a:t>
            </a:r>
          </a:p>
          <a:p>
            <a:pPr algn="ctr"/>
            <a:endParaRPr lang="hr-HR" b="1" dirty="0"/>
          </a:p>
          <a:p>
            <a:pPr algn="ctr"/>
            <a:r>
              <a:rPr lang="hr-HR" b="1" dirty="0"/>
              <a:t>Stopa prirodne promjene: </a:t>
            </a:r>
            <a:r>
              <a:rPr lang="hr-HR" b="1" dirty="0" smtClean="0"/>
              <a:t/>
            </a:r>
            <a:br>
              <a:rPr lang="hr-HR" b="1" dirty="0" smtClean="0"/>
            </a:br>
            <a:r>
              <a:rPr lang="hr-HR" b="1" dirty="0" smtClean="0"/>
              <a:t>8,41 ‰ </a:t>
            </a:r>
            <a:r>
              <a:rPr lang="hr-HR" b="1" dirty="0"/>
              <a:t>- 16,72 ‰ = -8,31 ‰</a:t>
            </a:r>
          </a:p>
        </p:txBody>
      </p:sp>
      <p:sp>
        <p:nvSpPr>
          <p:cNvPr id="6" name="Pravokutnik 5"/>
          <p:cNvSpPr/>
          <p:nvPr/>
        </p:nvSpPr>
        <p:spPr>
          <a:xfrm>
            <a:off x="652728" y="3275544"/>
            <a:ext cx="3456384" cy="664357"/>
          </a:xfrm>
          <a:prstGeom prst="rect">
            <a:avLst/>
          </a:prstGeom>
          <a:solidFill>
            <a:srgbClr val="4F81BD"/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b="1"/>
          </a:p>
        </p:txBody>
      </p:sp>
      <p:sp>
        <p:nvSpPr>
          <p:cNvPr id="7" name="Pravokutnik 6"/>
          <p:cNvSpPr/>
          <p:nvPr/>
        </p:nvSpPr>
        <p:spPr>
          <a:xfrm>
            <a:off x="539552" y="4072224"/>
            <a:ext cx="3456384" cy="631037"/>
          </a:xfrm>
          <a:prstGeom prst="rect">
            <a:avLst/>
          </a:prstGeom>
          <a:solidFill>
            <a:srgbClr val="4F81BD"/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b="1"/>
          </a:p>
        </p:txBody>
      </p:sp>
      <p:sp>
        <p:nvSpPr>
          <p:cNvPr id="10" name="Pravokutnik 9"/>
          <p:cNvSpPr/>
          <p:nvPr/>
        </p:nvSpPr>
        <p:spPr>
          <a:xfrm>
            <a:off x="4934630" y="3265743"/>
            <a:ext cx="3456384" cy="664357"/>
          </a:xfrm>
          <a:prstGeom prst="rect">
            <a:avLst/>
          </a:prstGeom>
          <a:solidFill>
            <a:srgbClr val="4F81BD"/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b="1"/>
          </a:p>
        </p:txBody>
      </p:sp>
      <p:sp>
        <p:nvSpPr>
          <p:cNvPr id="11" name="Pravokutnik 10"/>
          <p:cNvSpPr/>
          <p:nvPr/>
        </p:nvSpPr>
        <p:spPr>
          <a:xfrm>
            <a:off x="5045224" y="4072224"/>
            <a:ext cx="3456384" cy="631037"/>
          </a:xfrm>
          <a:prstGeom prst="rect">
            <a:avLst/>
          </a:prstGeom>
          <a:solidFill>
            <a:srgbClr val="4F81BD"/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b="1"/>
          </a:p>
        </p:txBody>
      </p:sp>
    </p:spTree>
    <p:extLst>
      <p:ext uri="{BB962C8B-B14F-4D97-AF65-F5344CB8AC3E}">
        <p14:creationId xmlns:p14="http://schemas.microsoft.com/office/powerpoint/2010/main" xmlns="" val="398094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Rezervirano mjesto sadržaja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243755787"/>
              </p:ext>
            </p:extLst>
          </p:nvPr>
        </p:nvGraphicFramePr>
        <p:xfrm>
          <a:off x="467544" y="771550"/>
          <a:ext cx="8379651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0765">
                  <a:extLst>
                    <a:ext uri="{9D8B030D-6E8A-4147-A177-3AD203B41FA5}">
                      <a16:colId xmlns:a16="http://schemas.microsoft.com/office/drawing/2014/main" xmlns="" val="1774283502"/>
                    </a:ext>
                  </a:extLst>
                </a:gridCol>
                <a:gridCol w="2110486">
                  <a:extLst>
                    <a:ext uri="{9D8B030D-6E8A-4147-A177-3AD203B41FA5}">
                      <a16:colId xmlns:a16="http://schemas.microsoft.com/office/drawing/2014/main" xmlns="" val="4275657896"/>
                    </a:ext>
                  </a:extLst>
                </a:gridCol>
                <a:gridCol w="2172018">
                  <a:extLst>
                    <a:ext uri="{9D8B030D-6E8A-4147-A177-3AD203B41FA5}">
                      <a16:colId xmlns:a16="http://schemas.microsoft.com/office/drawing/2014/main" xmlns="" val="1584263299"/>
                    </a:ext>
                  </a:extLst>
                </a:gridCol>
                <a:gridCol w="3056382">
                  <a:extLst>
                    <a:ext uri="{9D8B030D-6E8A-4147-A177-3AD203B41FA5}">
                      <a16:colId xmlns:a16="http://schemas.microsoft.com/office/drawing/2014/main" xmlns="" val="19368719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r-HR" dirty="0" smtClean="0"/>
                        <a:t>Država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dirty="0" smtClean="0"/>
                        <a:t>Stopa rodnosti  (‰)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dirty="0" smtClean="0"/>
                        <a:t>Stopa smrtnosti (‰)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dirty="0" smtClean="0"/>
                        <a:t>Stopa prirodne</a:t>
                      </a:r>
                      <a:r>
                        <a:rPr lang="hr-HR" baseline="0" dirty="0" smtClean="0"/>
                        <a:t> promjene </a:t>
                      </a:r>
                      <a:r>
                        <a:rPr lang="hr-HR" dirty="0" smtClean="0"/>
                        <a:t>(‰)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782818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 smtClean="0"/>
                        <a:t>Nigerija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38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12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26</a:t>
                      </a:r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028045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 smtClean="0"/>
                        <a:t>Japan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7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11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-4</a:t>
                      </a:r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21535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 smtClean="0"/>
                        <a:t>Hrvatska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9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13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-4</a:t>
                      </a:r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41363978"/>
                  </a:ext>
                </a:extLst>
              </a:tr>
            </a:tbl>
          </a:graphicData>
        </a:graphic>
      </p:graphicFrame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355726"/>
            <a:ext cx="3376613" cy="215914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2855115"/>
            <a:ext cx="3403714" cy="2188588"/>
          </a:xfrm>
          <a:prstGeom prst="rect">
            <a:avLst/>
          </a:prstGeom>
        </p:spPr>
      </p:pic>
      <p:sp>
        <p:nvSpPr>
          <p:cNvPr id="8" name="Pravokutnik 7"/>
          <p:cNvSpPr/>
          <p:nvPr/>
        </p:nvSpPr>
        <p:spPr>
          <a:xfrm>
            <a:off x="1043608" y="4266067"/>
            <a:ext cx="4402816" cy="5291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b="1" dirty="0">
              <a:solidFill>
                <a:schemeClr val="tx1"/>
              </a:solidFill>
            </a:endParaRPr>
          </a:p>
          <a:p>
            <a:pPr algn="ctr"/>
            <a:r>
              <a:rPr lang="hr-HR" dirty="0" smtClean="0">
                <a:solidFill>
                  <a:schemeClr val="tx1"/>
                </a:solidFill>
              </a:rPr>
              <a:t>Slabo razvijene zemlje – visoke stope rodnosti, visok prirodni porast stanovništva.</a:t>
            </a:r>
            <a:endParaRPr lang="hr-HR" dirty="0">
              <a:solidFill>
                <a:schemeClr val="tx1"/>
              </a:solidFill>
            </a:endParaRPr>
          </a:p>
          <a:p>
            <a:pPr algn="ctr"/>
            <a:endParaRPr lang="hr-HR" b="1" dirty="0"/>
          </a:p>
        </p:txBody>
      </p:sp>
      <p:sp>
        <p:nvSpPr>
          <p:cNvPr id="9" name="Pravokutnik 8"/>
          <p:cNvSpPr/>
          <p:nvPr/>
        </p:nvSpPr>
        <p:spPr>
          <a:xfrm>
            <a:off x="3779912" y="2315250"/>
            <a:ext cx="5203914" cy="576064"/>
          </a:xfrm>
          <a:prstGeom prst="rect">
            <a:avLst/>
          </a:prstGeom>
          <a:solidFill>
            <a:schemeClr val="tx2">
              <a:lumMod val="75000"/>
            </a:schemeClr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bg1"/>
                </a:solidFill>
              </a:rPr>
              <a:t>Visokorazvijene države – niske </a:t>
            </a:r>
            <a:r>
              <a:rPr lang="hr-HR" dirty="0">
                <a:solidFill>
                  <a:schemeClr val="bg1"/>
                </a:solidFill>
              </a:rPr>
              <a:t>stope rodnosti, </a:t>
            </a:r>
            <a:r>
              <a:rPr lang="hr-HR" dirty="0" smtClean="0">
                <a:solidFill>
                  <a:schemeClr val="bg1"/>
                </a:solidFill>
              </a:rPr>
              <a:t>vrlo slab </a:t>
            </a:r>
            <a:r>
              <a:rPr lang="hr-HR" dirty="0">
                <a:solidFill>
                  <a:schemeClr val="bg1"/>
                </a:solidFill>
              </a:rPr>
              <a:t>prirodni </a:t>
            </a:r>
            <a:r>
              <a:rPr lang="hr-HR" dirty="0" smtClean="0">
                <a:solidFill>
                  <a:schemeClr val="bg1"/>
                </a:solidFill>
              </a:rPr>
              <a:t>porast ili prirodni pad </a:t>
            </a:r>
            <a:r>
              <a:rPr lang="hr-HR" dirty="0">
                <a:solidFill>
                  <a:schemeClr val="bg1"/>
                </a:solidFill>
              </a:rPr>
              <a:t>stanovništva</a:t>
            </a:r>
            <a:r>
              <a:rPr lang="hr-HR" dirty="0" smtClean="0">
                <a:solidFill>
                  <a:schemeClr val="bg1"/>
                </a:solidFill>
              </a:rPr>
              <a:t>.</a:t>
            </a: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10" name="Pravokutnik 9"/>
          <p:cNvSpPr/>
          <p:nvPr/>
        </p:nvSpPr>
        <p:spPr>
          <a:xfrm>
            <a:off x="6876256" y="1203598"/>
            <a:ext cx="864096" cy="216024"/>
          </a:xfrm>
          <a:prstGeom prst="rect">
            <a:avLst/>
          </a:prstGeom>
          <a:solidFill>
            <a:srgbClr val="D0D8E8"/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Pravokutnik 10"/>
          <p:cNvSpPr/>
          <p:nvPr/>
        </p:nvSpPr>
        <p:spPr>
          <a:xfrm>
            <a:off x="6876256" y="1611712"/>
            <a:ext cx="864096" cy="216024"/>
          </a:xfrm>
          <a:prstGeom prst="rect">
            <a:avLst/>
          </a:prstGeom>
          <a:solidFill>
            <a:srgbClr val="E9EDF4"/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Pravokutnik 11"/>
          <p:cNvSpPr/>
          <p:nvPr/>
        </p:nvSpPr>
        <p:spPr>
          <a:xfrm>
            <a:off x="6907711" y="1947612"/>
            <a:ext cx="864096" cy="216024"/>
          </a:xfrm>
          <a:prstGeom prst="rect">
            <a:avLst/>
          </a:prstGeom>
          <a:solidFill>
            <a:srgbClr val="D0D8E8"/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Pravokutnik 12"/>
          <p:cNvSpPr/>
          <p:nvPr/>
        </p:nvSpPr>
        <p:spPr>
          <a:xfrm>
            <a:off x="3622437" y="2912239"/>
            <a:ext cx="1891362" cy="1314413"/>
          </a:xfrm>
          <a:prstGeom prst="rect">
            <a:avLst/>
          </a:prstGeom>
          <a:solidFill>
            <a:srgbClr val="4F81BD"/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i="1" dirty="0" smtClean="0"/>
              <a:t>Koji problemi se javljaju u slabije razvijenim, a koji u visokorazvijenim državama?</a:t>
            </a:r>
            <a:endParaRPr lang="hr-HR" i="1" dirty="0"/>
          </a:p>
        </p:txBody>
      </p:sp>
    </p:spTree>
    <p:extLst>
      <p:ext uri="{BB962C8B-B14F-4D97-AF65-F5344CB8AC3E}">
        <p14:creationId xmlns:p14="http://schemas.microsoft.com/office/powerpoint/2010/main" xmlns="" val="165925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teksta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Slabije razvijene države</a:t>
            </a:r>
            <a:endParaRPr lang="hr-HR" dirty="0"/>
          </a:p>
        </p:txBody>
      </p:sp>
      <p:sp>
        <p:nvSpPr>
          <p:cNvPr id="5" name="Rezervirano mjesto sadržaja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hr-HR" dirty="0" smtClean="0"/>
              <a:t>Tradicijski način življenja, neobrazovanost 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hr-HR" dirty="0" smtClean="0">
                <a:sym typeface="Wingdings" panose="05000000000000000000" pitchFamily="2" charset="2"/>
              </a:rPr>
              <a:t>Nezaposlenost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hr-HR" dirty="0" smtClean="0">
                <a:sym typeface="Wingdings" panose="05000000000000000000" pitchFamily="2" charset="2"/>
              </a:rPr>
              <a:t>Obrazovanje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hr-HR" dirty="0" smtClean="0">
                <a:sym typeface="Wingdings" panose="05000000000000000000" pitchFamily="2" charset="2"/>
              </a:rPr>
              <a:t>Prehrana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hr-HR" dirty="0" smtClean="0">
                <a:sym typeface="Wingdings" panose="05000000000000000000" pitchFamily="2" charset="2"/>
              </a:rPr>
              <a:t>Zdravstvena zaštita stanovništva</a:t>
            </a:r>
            <a:endParaRPr lang="hr-HR" dirty="0"/>
          </a:p>
        </p:txBody>
      </p:sp>
      <p:sp>
        <p:nvSpPr>
          <p:cNvPr id="6" name="Rezervirano mjesto teksta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r-HR" dirty="0" smtClean="0"/>
              <a:t>Visoko razvijene države</a:t>
            </a:r>
            <a:endParaRPr lang="hr-HR" dirty="0"/>
          </a:p>
        </p:txBody>
      </p:sp>
      <p:sp>
        <p:nvSpPr>
          <p:cNvPr id="7" name="Rezervirano mjesto sadržaja 6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3172842"/>
          </a:xfrm>
        </p:spPr>
        <p:txBody>
          <a:bodyPr>
            <a:normAutofit fontScale="92500"/>
          </a:bodyPr>
          <a:lstStyle/>
          <a:p>
            <a:r>
              <a:rPr lang="hr-HR" dirty="0" smtClean="0"/>
              <a:t>Obitelji bez djece ili s jednim djetetom do dvoje djece </a:t>
            </a:r>
          </a:p>
          <a:p>
            <a:pPr marL="0" indent="0">
              <a:buNone/>
            </a:pPr>
            <a:r>
              <a:rPr lang="hr-HR" dirty="0" smtClean="0">
                <a:sym typeface="Wingdings" panose="05000000000000000000" pitchFamily="2" charset="2"/>
              </a:rPr>
              <a:t> </a:t>
            </a:r>
            <a:r>
              <a:rPr lang="hr-HR" dirty="0">
                <a:sym typeface="Wingdings" panose="05000000000000000000" pitchFamily="2" charset="2"/>
              </a:rPr>
              <a:t>D</a:t>
            </a:r>
            <a:r>
              <a:rPr lang="hr-HR" dirty="0" smtClean="0">
                <a:sym typeface="Wingdings" panose="05000000000000000000" pitchFamily="2" charset="2"/>
              </a:rPr>
              <a:t>epopulacija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hr-HR" dirty="0" smtClean="0">
                <a:sym typeface="Wingdings" panose="05000000000000000000" pitchFamily="2" charset="2"/>
              </a:rPr>
              <a:t>Nedostatak mlade radne snage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hr-HR" dirty="0" smtClean="0">
                <a:sym typeface="Wingdings" panose="05000000000000000000" pitchFamily="2" charset="2"/>
              </a:rPr>
              <a:t>Povećanje udjela starijeg stanovništva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hr-HR" dirty="0" smtClean="0">
                <a:sym typeface="Wingdings" panose="05000000000000000000" pitchFamily="2" charset="2"/>
              </a:rPr>
              <a:t>Opterećenje zdravstvenog i mirovinskog sustava</a:t>
            </a:r>
            <a:endParaRPr lang="hr-HR" dirty="0" smtClean="0"/>
          </a:p>
        </p:txBody>
      </p:sp>
    </p:spTree>
    <p:extLst>
      <p:ext uri="{BB962C8B-B14F-4D97-AF65-F5344CB8AC3E}">
        <p14:creationId xmlns:p14="http://schemas.microsoft.com/office/powerpoint/2010/main" xmlns="" val="57279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843558"/>
            <a:ext cx="5907584" cy="3955125"/>
          </a:xfrm>
          <a:prstGeom prst="rect">
            <a:avLst/>
          </a:prstGeom>
        </p:spPr>
      </p:pic>
      <p:sp>
        <p:nvSpPr>
          <p:cNvPr id="9" name="Pravokutnik 8"/>
          <p:cNvSpPr/>
          <p:nvPr/>
        </p:nvSpPr>
        <p:spPr>
          <a:xfrm>
            <a:off x="3131840" y="1347614"/>
            <a:ext cx="950972" cy="20162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Pravokutnik 9"/>
          <p:cNvSpPr/>
          <p:nvPr/>
        </p:nvSpPr>
        <p:spPr>
          <a:xfrm>
            <a:off x="2259861" y="3363838"/>
            <a:ext cx="1820396" cy="50405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Slabije razvijene države</a:t>
            </a:r>
            <a:endParaRPr lang="hr-HR" dirty="0"/>
          </a:p>
        </p:txBody>
      </p:sp>
      <p:sp>
        <p:nvSpPr>
          <p:cNvPr id="11" name="Pravokutnik 10"/>
          <p:cNvSpPr/>
          <p:nvPr/>
        </p:nvSpPr>
        <p:spPr>
          <a:xfrm>
            <a:off x="6084168" y="3435846"/>
            <a:ext cx="936104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Pravokutnik 11"/>
          <p:cNvSpPr/>
          <p:nvPr/>
        </p:nvSpPr>
        <p:spPr>
          <a:xfrm>
            <a:off x="6085577" y="2931790"/>
            <a:ext cx="1656184" cy="50405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Visokorazvijene države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12330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7503" y="4444112"/>
            <a:ext cx="7776865" cy="331374"/>
          </a:xfrm>
        </p:spPr>
        <p:txBody>
          <a:bodyPr>
            <a:noAutofit/>
          </a:bodyPr>
          <a:lstStyle/>
          <a:p>
            <a:pPr algn="l"/>
            <a:r>
              <a:rPr lang="hr-HR" sz="2000" i="1" dirty="0" smtClean="0"/>
              <a:t>Podatke za ostale države provjerite na web stranici </a:t>
            </a:r>
            <a:r>
              <a:rPr lang="hr-HR" sz="2000" i="1" dirty="0" smtClean="0">
                <a:hlinkClick r:id="rId3"/>
              </a:rPr>
              <a:t>Svjetske banke</a:t>
            </a:r>
            <a:r>
              <a:rPr lang="hr-HR" sz="2000" i="1" dirty="0" smtClean="0"/>
              <a:t>.</a:t>
            </a:r>
            <a:endParaRPr lang="hr-HR" sz="2000" i="1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4" cstate="print"/>
          <a:srcRect r="17807"/>
          <a:stretch/>
        </p:blipFill>
        <p:spPr>
          <a:xfrm>
            <a:off x="4355976" y="1352983"/>
            <a:ext cx="4464496" cy="304763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5" cstate="print"/>
          <a:srcRect l="-329" r="1"/>
          <a:stretch/>
        </p:blipFill>
        <p:spPr>
          <a:xfrm>
            <a:off x="107503" y="1275606"/>
            <a:ext cx="4129813" cy="165618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6688" y="2975286"/>
            <a:ext cx="4167280" cy="1252648"/>
          </a:xfrm>
          <a:prstGeom prst="rect">
            <a:avLst/>
          </a:prstGeom>
        </p:spPr>
      </p:pic>
      <p:sp>
        <p:nvSpPr>
          <p:cNvPr id="8" name="Naslov 1"/>
          <p:cNvSpPr txBox="1">
            <a:spLocks/>
          </p:cNvSpPr>
          <p:nvPr/>
        </p:nvSpPr>
        <p:spPr>
          <a:xfrm>
            <a:off x="152400" y="699542"/>
            <a:ext cx="8812088" cy="7284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2400" i="1" dirty="0" smtClean="0"/>
              <a:t>Koliko bi svaka žena trebala roditi djece da bi se stanovništvo održalo?</a:t>
            </a:r>
            <a:endParaRPr lang="hr-HR" sz="2400" i="1" dirty="0"/>
          </a:p>
        </p:txBody>
      </p:sp>
    </p:spTree>
    <p:extLst>
      <p:ext uri="{BB962C8B-B14F-4D97-AF65-F5344CB8AC3E}">
        <p14:creationId xmlns:p14="http://schemas.microsoft.com/office/powerpoint/2010/main" xmlns="" val="248720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Biološka struktura stanovništva</a:t>
            </a:r>
            <a:endParaRPr lang="hr-HR" dirty="0"/>
          </a:p>
        </p:txBody>
      </p:sp>
      <p:sp>
        <p:nvSpPr>
          <p:cNvPr id="7" name="Rezervirano mjesto sadržaja 6"/>
          <p:cNvSpPr>
            <a:spLocks noGrp="1"/>
          </p:cNvSpPr>
          <p:nvPr>
            <p:ph idx="1"/>
          </p:nvPr>
        </p:nvSpPr>
        <p:spPr>
          <a:xfrm>
            <a:off x="457200" y="1484785"/>
            <a:ext cx="8229600" cy="3109838"/>
          </a:xfrm>
        </p:spPr>
        <p:txBody>
          <a:bodyPr/>
          <a:lstStyle/>
          <a:p>
            <a:r>
              <a:rPr lang="hr-HR" dirty="0" smtClean="0"/>
              <a:t>Sastav stanovništva prema spolu i dobi</a:t>
            </a:r>
            <a:endParaRPr lang="hr-HR" dirty="0"/>
          </a:p>
        </p:txBody>
      </p:sp>
      <p:sp>
        <p:nvSpPr>
          <p:cNvPr id="8" name="Pravokutnik 7"/>
          <p:cNvSpPr/>
          <p:nvPr/>
        </p:nvSpPr>
        <p:spPr>
          <a:xfrm>
            <a:off x="5292080" y="1564699"/>
            <a:ext cx="1008112" cy="504056"/>
          </a:xfrm>
          <a:prstGeom prst="rect">
            <a:avLst/>
          </a:prstGeom>
          <a:noFill/>
          <a:ln w="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Oblačić s crtom 1 8"/>
          <p:cNvSpPr/>
          <p:nvPr/>
        </p:nvSpPr>
        <p:spPr>
          <a:xfrm>
            <a:off x="429558" y="2029468"/>
            <a:ext cx="2880320" cy="758306"/>
          </a:xfrm>
          <a:prstGeom prst="borderCallout1">
            <a:avLst>
              <a:gd name="adj1" fmla="val 25005"/>
              <a:gd name="adj2" fmla="val 100043"/>
              <a:gd name="adj3" fmla="val -8737"/>
              <a:gd name="adj4" fmla="val 168292"/>
            </a:avLst>
          </a:prstGeom>
          <a:noFill/>
          <a:ln w="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tx1"/>
                </a:solidFill>
              </a:rPr>
              <a:t>Odnos muškoga i ženskog stanovništva u nekom stanovništvu.</a:t>
            </a:r>
            <a:endParaRPr lang="hr-HR" dirty="0">
              <a:solidFill>
                <a:schemeClr val="tx1"/>
              </a:solidFill>
            </a:endParaRPr>
          </a:p>
        </p:txBody>
      </p:sp>
      <p:pic>
        <p:nvPicPr>
          <p:cNvPr id="11" name="Slika 10" descr="Baby Boy Sitting Vector Clipart image - Free stock photo ..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1640" y="2919473"/>
            <a:ext cx="862124" cy="1188455"/>
          </a:xfrm>
          <a:prstGeom prst="rect">
            <a:avLst/>
          </a:prstGeom>
        </p:spPr>
      </p:pic>
      <p:pic>
        <p:nvPicPr>
          <p:cNvPr id="39" name="Slika 38" descr="Clipart - Baby girl sitt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9558" y="3003709"/>
            <a:ext cx="804404" cy="1108886"/>
          </a:xfrm>
          <a:prstGeom prst="rect">
            <a:avLst/>
          </a:prstGeom>
        </p:spPr>
      </p:pic>
      <p:sp>
        <p:nvSpPr>
          <p:cNvPr id="40" name="Pravokutnik 39"/>
          <p:cNvSpPr/>
          <p:nvPr/>
        </p:nvSpPr>
        <p:spPr>
          <a:xfrm>
            <a:off x="429558" y="4227934"/>
            <a:ext cx="8318906" cy="72008"/>
          </a:xfrm>
          <a:prstGeom prst="rect">
            <a:avLst/>
          </a:prstGeom>
          <a:pattFill prst="ltVert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1" name="Pravokutnik 40"/>
          <p:cNvSpPr/>
          <p:nvPr/>
        </p:nvSpPr>
        <p:spPr>
          <a:xfrm>
            <a:off x="253531" y="4132277"/>
            <a:ext cx="360040" cy="504056"/>
          </a:xfrm>
          <a:prstGeom prst="rect">
            <a:avLst/>
          </a:prstGeom>
          <a:noFill/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tx1"/>
                </a:solidFill>
              </a:rPr>
              <a:t>0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42" name="Pravokutnik 41"/>
          <p:cNvSpPr/>
          <p:nvPr/>
        </p:nvSpPr>
        <p:spPr>
          <a:xfrm>
            <a:off x="7956376" y="4169419"/>
            <a:ext cx="621972" cy="504056"/>
          </a:xfrm>
          <a:prstGeom prst="rect">
            <a:avLst/>
          </a:prstGeom>
          <a:noFill/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tx1"/>
                </a:solidFill>
              </a:rPr>
              <a:t>75,6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43" name="Pravokutnik 42"/>
          <p:cNvSpPr/>
          <p:nvPr/>
        </p:nvSpPr>
        <p:spPr>
          <a:xfrm>
            <a:off x="7246391" y="4169419"/>
            <a:ext cx="621972" cy="504056"/>
          </a:xfrm>
          <a:prstGeom prst="rect">
            <a:avLst/>
          </a:prstGeom>
          <a:noFill/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tx1"/>
                </a:solidFill>
              </a:rPr>
              <a:t>70,8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44" name="Pravokutnik 43"/>
          <p:cNvSpPr/>
          <p:nvPr/>
        </p:nvSpPr>
        <p:spPr>
          <a:xfrm>
            <a:off x="871962" y="2877762"/>
            <a:ext cx="565669" cy="504056"/>
          </a:xfrm>
          <a:prstGeom prst="rect">
            <a:avLst/>
          </a:prstGeom>
          <a:noFill/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tx1"/>
                </a:solidFill>
              </a:rPr>
              <a:t>100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45" name="Pravokutnik 44"/>
          <p:cNvSpPr/>
          <p:nvPr/>
        </p:nvSpPr>
        <p:spPr>
          <a:xfrm>
            <a:off x="1894062" y="2909408"/>
            <a:ext cx="599404" cy="504056"/>
          </a:xfrm>
          <a:prstGeom prst="rect">
            <a:avLst/>
          </a:prstGeom>
          <a:noFill/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tx1"/>
                </a:solidFill>
              </a:rPr>
              <a:t>105</a:t>
            </a:r>
            <a:endParaRPr lang="hr-HR" dirty="0">
              <a:solidFill>
                <a:schemeClr val="tx1"/>
              </a:solidFill>
            </a:endParaRPr>
          </a:p>
        </p:txBody>
      </p:sp>
      <p:pic>
        <p:nvPicPr>
          <p:cNvPr id="46" name="Slika 45" descr="Grandmother Woman Grandma · Free vector graphic on Pixab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850525" y="2919472"/>
            <a:ext cx="969947" cy="1207717"/>
          </a:xfrm>
          <a:prstGeom prst="rect">
            <a:avLst/>
          </a:prstGeom>
        </p:spPr>
      </p:pic>
      <p:pic>
        <p:nvPicPr>
          <p:cNvPr id="47" name="Slika 46" descr="Grandfather Bald Head Patch · Free vector graphic on Pixabay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797123" y="3033086"/>
            <a:ext cx="919730" cy="1094103"/>
          </a:xfrm>
          <a:prstGeom prst="rect">
            <a:avLst/>
          </a:prstGeom>
        </p:spPr>
      </p:pic>
      <p:sp>
        <p:nvSpPr>
          <p:cNvPr id="48" name="Oblačić s crtom 1 47"/>
          <p:cNvSpPr/>
          <p:nvPr/>
        </p:nvSpPr>
        <p:spPr>
          <a:xfrm>
            <a:off x="3628013" y="2498609"/>
            <a:ext cx="2694184" cy="758306"/>
          </a:xfrm>
          <a:prstGeom prst="borderCallout1">
            <a:avLst>
              <a:gd name="adj1" fmla="val 37479"/>
              <a:gd name="adj2" fmla="val -396"/>
              <a:gd name="adj3" fmla="val 4777"/>
              <a:gd name="adj4" fmla="val -11656"/>
            </a:avLst>
          </a:prstGeom>
          <a:noFill/>
          <a:ln w="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tx1"/>
                </a:solidFill>
              </a:rPr>
              <a:t>Rađa se više muške nego ženske djece.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49" name="Oblačić s crtom 1 48"/>
          <p:cNvSpPr/>
          <p:nvPr/>
        </p:nvSpPr>
        <p:spPr>
          <a:xfrm>
            <a:off x="3461992" y="3363271"/>
            <a:ext cx="2910207" cy="758306"/>
          </a:xfrm>
          <a:prstGeom prst="borderCallout1">
            <a:avLst>
              <a:gd name="adj1" fmla="val -914"/>
              <a:gd name="adj2" fmla="val 51594"/>
              <a:gd name="adj3" fmla="val -13363"/>
              <a:gd name="adj4" fmla="val 51574"/>
            </a:avLst>
          </a:prstGeom>
          <a:noFill/>
          <a:ln w="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tx1"/>
                </a:solidFill>
              </a:rPr>
              <a:t>Žene žive prosječno dulje </a:t>
            </a:r>
            <a:r>
              <a:rPr lang="hr-HR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omjer je većinom izjednačen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50" name="Oblačić s crtom 1 49"/>
          <p:cNvSpPr/>
          <p:nvPr/>
        </p:nvSpPr>
        <p:spPr>
          <a:xfrm>
            <a:off x="1584673" y="4384305"/>
            <a:ext cx="5400600" cy="325657"/>
          </a:xfrm>
          <a:prstGeom prst="borderCallout1">
            <a:avLst>
              <a:gd name="adj1" fmla="val -914"/>
              <a:gd name="adj2" fmla="val 51594"/>
              <a:gd name="adj3" fmla="val -79994"/>
              <a:gd name="adj4" fmla="val 62521"/>
            </a:avLst>
          </a:prstGeom>
          <a:noFill/>
          <a:ln w="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tx1"/>
                </a:solidFill>
              </a:rPr>
              <a:t>Veće iseljavanje ili ratni sukobi </a:t>
            </a:r>
            <a:r>
              <a:rPr lang="hr-HR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narušavanje omjera</a:t>
            </a:r>
            <a:endParaRPr lang="hr-H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076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animBg="1"/>
      <p:bldP spid="9" grpId="0" animBg="1"/>
      <p:bldP spid="40" grpId="0" animBg="1"/>
      <p:bldP spid="41" grpId="0"/>
      <p:bldP spid="42" grpId="0"/>
      <p:bldP spid="43" grpId="0"/>
      <p:bldP spid="44" grpId="0"/>
      <p:bldP spid="45" grpId="0"/>
      <p:bldP spid="48" grpId="0" animBg="1"/>
      <p:bldP spid="49" grpId="0" animBg="1"/>
      <p:bldP spid="5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Dobna struktura stanovništva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HR" dirty="0" smtClean="0"/>
              <a:t>Sastav stanovništva prema dobi, odnosno dobnim skupinama</a:t>
            </a:r>
          </a:p>
          <a:p>
            <a:r>
              <a:rPr lang="hr-HR" dirty="0" smtClean="0"/>
              <a:t>Pokazuje vitalnost (životnost) nekog područja</a:t>
            </a:r>
          </a:p>
          <a:p>
            <a:r>
              <a:rPr lang="hr-HR" dirty="0" smtClean="0"/>
              <a:t>Mlado stanovništvo: 0-19 godina</a:t>
            </a:r>
          </a:p>
          <a:p>
            <a:r>
              <a:rPr lang="hr-HR" dirty="0" smtClean="0"/>
              <a:t>Zrelo stanovništvo: 20-59 godina (</a:t>
            </a:r>
            <a:r>
              <a:rPr lang="hr-HR" dirty="0"/>
              <a:t>katkad</a:t>
            </a:r>
            <a:r>
              <a:rPr lang="hr-HR" dirty="0" smtClean="0"/>
              <a:t> 64)</a:t>
            </a:r>
          </a:p>
          <a:p>
            <a:r>
              <a:rPr lang="hr-HR" dirty="0" smtClean="0"/>
              <a:t>Staro stanovništvo: 60 i više godina (katkad 65)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117953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3" cstate="print"/>
          <a:srcRect l="4306" r="1039"/>
          <a:stretch/>
        </p:blipFill>
        <p:spPr>
          <a:xfrm rot="16200000">
            <a:off x="-432294" y="1182452"/>
            <a:ext cx="4395603" cy="3531015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2483768" y="2067694"/>
            <a:ext cx="720080" cy="144016"/>
          </a:xfrm>
          <a:prstGeom prst="rect">
            <a:avLst/>
          </a:prstGeom>
          <a:solidFill>
            <a:srgbClr val="FFFF00">
              <a:alpha val="50000"/>
            </a:srgbClr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Pravokutnik 5"/>
          <p:cNvSpPr/>
          <p:nvPr/>
        </p:nvSpPr>
        <p:spPr>
          <a:xfrm>
            <a:off x="2510864" y="2803942"/>
            <a:ext cx="837000" cy="199855"/>
          </a:xfrm>
          <a:prstGeom prst="rect">
            <a:avLst/>
          </a:prstGeom>
          <a:solidFill>
            <a:srgbClr val="FFFF00">
              <a:alpha val="50000"/>
            </a:srgbClr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/>
          <p:cNvSpPr/>
          <p:nvPr/>
        </p:nvSpPr>
        <p:spPr>
          <a:xfrm>
            <a:off x="2510864" y="3082836"/>
            <a:ext cx="1020152" cy="208994"/>
          </a:xfrm>
          <a:prstGeom prst="rect">
            <a:avLst/>
          </a:prstGeom>
          <a:solidFill>
            <a:srgbClr val="FFFF00">
              <a:alpha val="50000"/>
            </a:srgbClr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26369" y="771550"/>
            <a:ext cx="5250195" cy="3963609"/>
          </a:xfrm>
          <a:prstGeom prst="rect">
            <a:avLst/>
          </a:prstGeom>
        </p:spPr>
      </p:pic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726370" y="3795886"/>
            <a:ext cx="5250194" cy="939273"/>
          </a:xfrm>
          <a:solidFill>
            <a:schemeClr val="accent2">
              <a:lumMod val="40000"/>
              <a:lumOff val="60000"/>
              <a:alpha val="81000"/>
            </a:schemeClr>
          </a:solidFill>
        </p:spPr>
        <p:txBody>
          <a:bodyPr>
            <a:normAutofit fontScale="25000" lnSpcReduction="20000"/>
          </a:bodyPr>
          <a:lstStyle/>
          <a:p>
            <a:r>
              <a:rPr lang="hr-HR" sz="5600" b="1" dirty="0" smtClean="0">
                <a:solidFill>
                  <a:schemeClr val="bg1"/>
                </a:solidFill>
              </a:rPr>
              <a:t>Koji je glavni razlog rasta broja stanovnika u državama ovih regija?</a:t>
            </a:r>
          </a:p>
          <a:p>
            <a:r>
              <a:rPr lang="hr-HR" sz="5600" b="1" dirty="0" smtClean="0">
                <a:solidFill>
                  <a:schemeClr val="bg1"/>
                </a:solidFill>
              </a:rPr>
              <a:t>Porast </a:t>
            </a:r>
            <a:r>
              <a:rPr lang="hr-HR" sz="5600" b="1" dirty="0">
                <a:solidFill>
                  <a:schemeClr val="bg1"/>
                </a:solidFill>
              </a:rPr>
              <a:t>je jedino moguć ako se više ljudi rađa nego što ih </a:t>
            </a:r>
            <a:r>
              <a:rPr lang="hr-HR" sz="5600" b="1" dirty="0" smtClean="0">
                <a:solidFill>
                  <a:schemeClr val="bg1"/>
                </a:solidFill>
              </a:rPr>
              <a:t>umire. </a:t>
            </a:r>
          </a:p>
          <a:p>
            <a:r>
              <a:rPr lang="hr-HR" sz="5600" b="1" dirty="0" smtClean="0">
                <a:solidFill>
                  <a:schemeClr val="bg1"/>
                </a:solidFill>
              </a:rPr>
              <a:t>Prirodna promjena ili prirodno kretanje stanovnika</a:t>
            </a:r>
          </a:p>
          <a:p>
            <a:endParaRPr lang="hr-HR" dirty="0"/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178204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3" grpId="0" uiExpand="1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71550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Dijagram dobno-spolne strukture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491629"/>
            <a:ext cx="2890664" cy="3651871"/>
          </a:xfrm>
        </p:spPr>
        <p:txBody>
          <a:bodyPr>
            <a:normAutofit fontScale="70000" lnSpcReduction="20000"/>
          </a:bodyPr>
          <a:lstStyle/>
          <a:p>
            <a:r>
              <a:rPr lang="hr-HR" dirty="0" smtClean="0"/>
              <a:t>Udjel mladog stanovništva veći od 35% </a:t>
            </a:r>
            <a:r>
              <a:rPr lang="hr-HR" dirty="0" smtClean="0">
                <a:sym typeface="Wingdings" panose="05000000000000000000" pitchFamily="2" charset="2"/>
              </a:rPr>
              <a:t> ukupno stanovništvo je mlado</a:t>
            </a:r>
          </a:p>
          <a:p>
            <a:r>
              <a:rPr lang="hr-HR" dirty="0" smtClean="0">
                <a:sym typeface="Wingdings" panose="05000000000000000000" pitchFamily="2" charset="2"/>
              </a:rPr>
              <a:t>Udjel starih &gt;12%  ukupno stanovništvo je staro</a:t>
            </a:r>
          </a:p>
          <a:p>
            <a:r>
              <a:rPr lang="hr-HR" dirty="0" smtClean="0">
                <a:sym typeface="Wingdings" panose="05000000000000000000" pitchFamily="2" charset="2"/>
              </a:rPr>
              <a:t>Raspravite razlike između dobno-spolne strukture Afrike i Europe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1317548"/>
            <a:ext cx="5384080" cy="352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8060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r-HR" sz="3600" dirty="0" smtClean="0"/>
              <a:t>Populacijska politika</a:t>
            </a:r>
            <a:endParaRPr lang="hr-HR" sz="36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563637"/>
            <a:ext cx="4258816" cy="3456385"/>
          </a:xfrm>
        </p:spPr>
        <p:txBody>
          <a:bodyPr>
            <a:normAutofit lnSpcReduction="10000"/>
          </a:bodyPr>
          <a:lstStyle/>
          <a:p>
            <a:r>
              <a:rPr lang="hr-HR" dirty="0" smtClean="0"/>
              <a:t>Skup mjera kojima neka vlada utječe na prirodno i opće kretanje stanovništva neke države</a:t>
            </a:r>
          </a:p>
          <a:p>
            <a:r>
              <a:rPr lang="hr-HR" dirty="0" smtClean="0"/>
              <a:t>„politika jednog djeteta” (Kina)</a:t>
            </a:r>
            <a:endParaRPr lang="hr-HR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3" cstate="print"/>
          <a:srcRect l="14956" t="12201" r="36613" b="13601"/>
          <a:stretch/>
        </p:blipFill>
        <p:spPr>
          <a:xfrm>
            <a:off x="4427984" y="795847"/>
            <a:ext cx="4593992" cy="395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720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Ponavljanje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563637"/>
            <a:ext cx="8229600" cy="3168353"/>
          </a:xfrm>
        </p:spPr>
        <p:txBody>
          <a:bodyPr>
            <a:normAutofit fontScale="92500" lnSpcReduction="10000"/>
          </a:bodyPr>
          <a:lstStyle/>
          <a:p>
            <a:r>
              <a:rPr lang="hr-HR" dirty="0" smtClean="0"/>
              <a:t>Prirodno kretanje je ___________ između broja __________ i broja __________ na _______________ u ___________________.</a:t>
            </a:r>
          </a:p>
          <a:p>
            <a:r>
              <a:rPr lang="hr-HR" dirty="0" smtClean="0"/>
              <a:t>Opće ili ukupno kretanje stanovništva ovisi o ____________ i __________ promjeni.</a:t>
            </a:r>
          </a:p>
          <a:p>
            <a:r>
              <a:rPr lang="hr-HR" dirty="0" smtClean="0"/>
              <a:t>Biološka struktura stanovništva je sastav stanovništva prema __________ i _________.</a:t>
            </a:r>
          </a:p>
          <a:p>
            <a:endParaRPr lang="hr-HR" dirty="0"/>
          </a:p>
        </p:txBody>
      </p:sp>
      <p:sp>
        <p:nvSpPr>
          <p:cNvPr id="5" name="Pravokutnik 4"/>
          <p:cNvSpPr/>
          <p:nvPr/>
        </p:nvSpPr>
        <p:spPr>
          <a:xfrm>
            <a:off x="4067944" y="1635646"/>
            <a:ext cx="2016224" cy="288032"/>
          </a:xfrm>
          <a:prstGeom prst="rect">
            <a:avLst/>
          </a:prstGeom>
          <a:noFill/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000" dirty="0" smtClean="0">
                <a:solidFill>
                  <a:srgbClr val="FF0000"/>
                </a:solidFill>
              </a:rPr>
              <a:t>razlika</a:t>
            </a:r>
            <a:endParaRPr lang="hr-HR" sz="3000" dirty="0">
              <a:solidFill>
                <a:srgbClr val="FF0000"/>
              </a:solidFill>
            </a:endParaRPr>
          </a:p>
        </p:txBody>
      </p:sp>
      <p:sp>
        <p:nvSpPr>
          <p:cNvPr id="6" name="Pravokutnik 5"/>
          <p:cNvSpPr/>
          <p:nvPr/>
        </p:nvSpPr>
        <p:spPr>
          <a:xfrm>
            <a:off x="755576" y="2067694"/>
            <a:ext cx="2016224" cy="288032"/>
          </a:xfrm>
          <a:prstGeom prst="rect">
            <a:avLst/>
          </a:prstGeom>
          <a:noFill/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000" dirty="0" smtClean="0">
                <a:solidFill>
                  <a:srgbClr val="FF0000"/>
                </a:solidFill>
              </a:rPr>
              <a:t>rođenih</a:t>
            </a:r>
            <a:endParaRPr lang="hr-HR" sz="3000" dirty="0">
              <a:solidFill>
                <a:srgbClr val="FF0000"/>
              </a:solidFill>
            </a:endParaRPr>
          </a:p>
        </p:txBody>
      </p:sp>
      <p:sp>
        <p:nvSpPr>
          <p:cNvPr id="7" name="Pravokutnik 6"/>
          <p:cNvSpPr/>
          <p:nvPr/>
        </p:nvSpPr>
        <p:spPr>
          <a:xfrm>
            <a:off x="3851920" y="2064349"/>
            <a:ext cx="2016224" cy="288032"/>
          </a:xfrm>
          <a:prstGeom prst="rect">
            <a:avLst/>
          </a:prstGeom>
          <a:noFill/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000" dirty="0" smtClean="0">
                <a:solidFill>
                  <a:srgbClr val="FF0000"/>
                </a:solidFill>
              </a:rPr>
              <a:t>umrlih</a:t>
            </a:r>
            <a:endParaRPr lang="hr-HR" sz="3000" dirty="0">
              <a:solidFill>
                <a:srgbClr val="FF0000"/>
              </a:solidFill>
            </a:endParaRPr>
          </a:p>
        </p:txBody>
      </p:sp>
      <p:sp>
        <p:nvSpPr>
          <p:cNvPr id="8" name="Pravokutnik 7"/>
          <p:cNvSpPr/>
          <p:nvPr/>
        </p:nvSpPr>
        <p:spPr>
          <a:xfrm>
            <a:off x="564962" y="2486077"/>
            <a:ext cx="3312368" cy="288032"/>
          </a:xfrm>
          <a:prstGeom prst="rect">
            <a:avLst/>
          </a:prstGeom>
          <a:noFill/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000" dirty="0">
                <a:solidFill>
                  <a:srgbClr val="FF0000"/>
                </a:solidFill>
              </a:rPr>
              <a:t>n</a:t>
            </a:r>
            <a:r>
              <a:rPr lang="hr-HR" sz="3000" dirty="0" smtClean="0">
                <a:solidFill>
                  <a:srgbClr val="FF0000"/>
                </a:solidFill>
              </a:rPr>
              <a:t>ekom području</a:t>
            </a:r>
            <a:endParaRPr lang="hr-HR" sz="3000" dirty="0">
              <a:solidFill>
                <a:srgbClr val="FF0000"/>
              </a:solidFill>
            </a:endParaRPr>
          </a:p>
        </p:txBody>
      </p:sp>
      <p:sp>
        <p:nvSpPr>
          <p:cNvPr id="9" name="Pravokutnik 8"/>
          <p:cNvSpPr/>
          <p:nvPr/>
        </p:nvSpPr>
        <p:spPr>
          <a:xfrm>
            <a:off x="3779912" y="2470570"/>
            <a:ext cx="4176464" cy="288032"/>
          </a:xfrm>
          <a:prstGeom prst="rect">
            <a:avLst/>
          </a:prstGeom>
          <a:noFill/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000" dirty="0" smtClean="0">
                <a:solidFill>
                  <a:srgbClr val="FF0000"/>
                </a:solidFill>
              </a:rPr>
              <a:t> određenom razdoblju</a:t>
            </a:r>
            <a:endParaRPr lang="hr-HR" sz="3000" dirty="0">
              <a:solidFill>
                <a:srgbClr val="FF0000"/>
              </a:solidFill>
            </a:endParaRPr>
          </a:p>
        </p:txBody>
      </p:sp>
      <p:sp>
        <p:nvSpPr>
          <p:cNvPr id="10" name="Pravokutnik 9"/>
          <p:cNvSpPr/>
          <p:nvPr/>
        </p:nvSpPr>
        <p:spPr>
          <a:xfrm>
            <a:off x="1042408" y="3396434"/>
            <a:ext cx="1800200" cy="288032"/>
          </a:xfrm>
          <a:prstGeom prst="rect">
            <a:avLst/>
          </a:prstGeom>
          <a:noFill/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000" dirty="0" smtClean="0">
                <a:solidFill>
                  <a:srgbClr val="FF0000"/>
                </a:solidFill>
              </a:rPr>
              <a:t> prirodnoj</a:t>
            </a:r>
            <a:endParaRPr lang="hr-HR" sz="3000" dirty="0">
              <a:solidFill>
                <a:srgbClr val="FF0000"/>
              </a:solidFill>
            </a:endParaRPr>
          </a:p>
        </p:txBody>
      </p:sp>
      <p:sp>
        <p:nvSpPr>
          <p:cNvPr id="11" name="Pravokutnik 10"/>
          <p:cNvSpPr/>
          <p:nvPr/>
        </p:nvSpPr>
        <p:spPr>
          <a:xfrm>
            <a:off x="3427816" y="3396434"/>
            <a:ext cx="1918806" cy="288032"/>
          </a:xfrm>
          <a:prstGeom prst="rect">
            <a:avLst/>
          </a:prstGeom>
          <a:noFill/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000" dirty="0" smtClean="0">
                <a:solidFill>
                  <a:srgbClr val="FF0000"/>
                </a:solidFill>
              </a:rPr>
              <a:t> selidbenoj</a:t>
            </a:r>
            <a:endParaRPr lang="hr-HR" sz="3000" dirty="0">
              <a:solidFill>
                <a:srgbClr val="FF0000"/>
              </a:solidFill>
            </a:endParaRPr>
          </a:p>
        </p:txBody>
      </p:sp>
      <p:sp>
        <p:nvSpPr>
          <p:cNvPr id="12" name="Pravokutnik 11"/>
          <p:cNvSpPr/>
          <p:nvPr/>
        </p:nvSpPr>
        <p:spPr>
          <a:xfrm>
            <a:off x="6467765" y="4303404"/>
            <a:ext cx="960998" cy="288032"/>
          </a:xfrm>
          <a:prstGeom prst="rect">
            <a:avLst/>
          </a:prstGeom>
          <a:noFill/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000" dirty="0" smtClean="0">
                <a:solidFill>
                  <a:srgbClr val="FF0000"/>
                </a:solidFill>
              </a:rPr>
              <a:t> dobi</a:t>
            </a:r>
            <a:endParaRPr lang="hr-HR" sz="3000" dirty="0">
              <a:solidFill>
                <a:srgbClr val="FF0000"/>
              </a:solidFill>
            </a:endParaRPr>
          </a:p>
        </p:txBody>
      </p:sp>
      <p:sp>
        <p:nvSpPr>
          <p:cNvPr id="13" name="Pravokutnik 12"/>
          <p:cNvSpPr/>
          <p:nvPr/>
        </p:nvSpPr>
        <p:spPr>
          <a:xfrm>
            <a:off x="4139952" y="4303404"/>
            <a:ext cx="1440160" cy="288032"/>
          </a:xfrm>
          <a:prstGeom prst="rect">
            <a:avLst/>
          </a:prstGeom>
          <a:noFill/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000" dirty="0" smtClean="0">
                <a:solidFill>
                  <a:srgbClr val="FF0000"/>
                </a:solidFill>
              </a:rPr>
              <a:t> spolu</a:t>
            </a:r>
            <a:endParaRPr lang="hr-HR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200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71550"/>
            <a:ext cx="8229600" cy="545998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Ponavljanje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68040" y="843558"/>
            <a:ext cx="3066261" cy="4299941"/>
          </a:xfrm>
        </p:spPr>
        <p:txBody>
          <a:bodyPr>
            <a:normAutofit fontScale="62500" lnSpcReduction="20000"/>
          </a:bodyPr>
          <a:lstStyle/>
          <a:p>
            <a:r>
              <a:rPr lang="hr-HR" dirty="0" smtClean="0"/>
              <a:t>Koji od navedenih kontinenata ima veći udio starog stanovništva?</a:t>
            </a:r>
          </a:p>
          <a:p>
            <a:r>
              <a:rPr lang="hr-HR" dirty="0" smtClean="0"/>
              <a:t>Koliko iznosi postotni udio žena u Africi u dobnoj skupini 25-29 godina?</a:t>
            </a:r>
          </a:p>
          <a:p>
            <a:r>
              <a:rPr lang="hr-HR" dirty="0" smtClean="0"/>
              <a:t>Na kojem je od kontinenata životna dob dulja?</a:t>
            </a:r>
          </a:p>
          <a:p>
            <a:r>
              <a:rPr lang="hr-HR" dirty="0" smtClean="0"/>
              <a:t>Koji od navedenih kontinenata ima veći udio muškaraca u dobnoj skupini 20-24 godine?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36868" y="1389556"/>
            <a:ext cx="5384080" cy="3523162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3764146" y="1667178"/>
            <a:ext cx="4824536" cy="108012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/>
          <p:cNvSpPr/>
          <p:nvPr/>
        </p:nvSpPr>
        <p:spPr>
          <a:xfrm>
            <a:off x="4716016" y="3620338"/>
            <a:ext cx="1008112" cy="144016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Pravokutnik 7"/>
          <p:cNvSpPr/>
          <p:nvPr/>
        </p:nvSpPr>
        <p:spPr>
          <a:xfrm>
            <a:off x="7142647" y="1779662"/>
            <a:ext cx="1008112" cy="936104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Pravokutnik 8"/>
          <p:cNvSpPr/>
          <p:nvPr/>
        </p:nvSpPr>
        <p:spPr>
          <a:xfrm>
            <a:off x="3729091" y="3748588"/>
            <a:ext cx="1008112" cy="14360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Pravokutnik 9"/>
          <p:cNvSpPr/>
          <p:nvPr/>
        </p:nvSpPr>
        <p:spPr>
          <a:xfrm>
            <a:off x="6599220" y="3748588"/>
            <a:ext cx="1008112" cy="14360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39400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Hvala na pažnji!</a:t>
            </a:r>
            <a:endParaRPr lang="hr-HR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55"/>
          <a:stretch/>
        </p:blipFill>
        <p:spPr>
          <a:xfrm>
            <a:off x="3369633" y="2355726"/>
            <a:ext cx="2404733" cy="224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922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Prirodna promjena (prirodno kretanje)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800" dirty="0"/>
              <a:t>R</a:t>
            </a:r>
            <a:r>
              <a:rPr lang="hr-HR" sz="2800" dirty="0" smtClean="0"/>
              <a:t>azlika </a:t>
            </a:r>
            <a:r>
              <a:rPr lang="hr-HR" sz="2800" dirty="0"/>
              <a:t>između </a:t>
            </a:r>
            <a:r>
              <a:rPr lang="hr-HR" sz="2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broja rođenih </a:t>
            </a:r>
            <a:r>
              <a:rPr lang="hr-HR" sz="2800" dirty="0"/>
              <a:t>i </a:t>
            </a:r>
            <a:r>
              <a:rPr lang="hr-HR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broja umrlih </a:t>
            </a:r>
            <a:r>
              <a:rPr lang="hr-HR" sz="2800" dirty="0"/>
              <a:t>na nekom području u određenom </a:t>
            </a:r>
            <a:r>
              <a:rPr lang="hr-HR" sz="2800" dirty="0" smtClean="0"/>
              <a:t>razdoblju (godini dana). </a:t>
            </a:r>
            <a:endParaRPr lang="hr-HR" sz="2800" dirty="0"/>
          </a:p>
        </p:txBody>
      </p:sp>
      <p:pic>
        <p:nvPicPr>
          <p:cNvPr id="4" name="Picture 2" descr="C:\Users\Svjetlana\AppData\Local\Microsoft\Windows\Temporary Internet Files\Content.IE5\0MWS68IU\MC900016035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757268"/>
            <a:ext cx="1857388" cy="1916207"/>
          </a:xfrm>
          <a:prstGeom prst="rect">
            <a:avLst/>
          </a:prstGeom>
          <a:noFill/>
        </p:spPr>
      </p:pic>
      <p:pic>
        <p:nvPicPr>
          <p:cNvPr id="5" name="Picture 3" descr="C:\Users\Svjetlana\AppData\Local\Microsoft\Windows\Temporary Internet Files\Content.IE5\8OC5G8SY\MC900245783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571750"/>
            <a:ext cx="2019692" cy="17868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1735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Broj rođenih veći je od broja umrlih.</a:t>
            </a:r>
            <a:endParaRPr lang="hr-HR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499992" y="1563637"/>
            <a:ext cx="4186808" cy="3030985"/>
          </a:xfrm>
        </p:spPr>
        <p:txBody>
          <a:bodyPr/>
          <a:lstStyle/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r>
              <a:rPr lang="hr-HR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Prirodni porast</a:t>
            </a:r>
            <a:endParaRPr lang="hr-HR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2" descr="C:\Users\Svjetlana\AppData\Local\Microsoft\Windows\Temporary Internet Files\Content.IE5\0MWS68IU\MC900016035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2702" y="3135844"/>
            <a:ext cx="1315658" cy="1357322"/>
          </a:xfrm>
          <a:prstGeom prst="rect">
            <a:avLst/>
          </a:prstGeom>
          <a:noFill/>
        </p:spPr>
      </p:pic>
      <p:pic>
        <p:nvPicPr>
          <p:cNvPr id="5" name="Picture 2" descr="C:\Users\Svjetlana\AppData\Local\Microsoft\Windows\Temporary Internet Files\Content.IE5\0MWS68IU\MC900016035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4140" y="1635646"/>
            <a:ext cx="1315658" cy="1357322"/>
          </a:xfrm>
          <a:prstGeom prst="rect">
            <a:avLst/>
          </a:prstGeom>
          <a:noFill/>
        </p:spPr>
      </p:pic>
      <p:pic>
        <p:nvPicPr>
          <p:cNvPr id="6" name="Picture 2" descr="C:\Users\Svjetlana\AppData\Local\Microsoft\Windows\Temporary Internet Files\Content.IE5\0MWS68IU\MC900016035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635646"/>
            <a:ext cx="1315658" cy="1357322"/>
          </a:xfrm>
          <a:prstGeom prst="rect">
            <a:avLst/>
          </a:prstGeom>
          <a:noFill/>
        </p:spPr>
      </p:pic>
      <p:pic>
        <p:nvPicPr>
          <p:cNvPr id="7" name="Picture 2" descr="C:\Users\Svjetlana\AppData\Local\Microsoft\Windows\Temporary Internet Files\Content.IE5\0MWS68IU\MC900016035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2992968"/>
            <a:ext cx="1315658" cy="1357322"/>
          </a:xfrm>
          <a:prstGeom prst="rect">
            <a:avLst/>
          </a:prstGeom>
          <a:noFill/>
        </p:spPr>
      </p:pic>
      <p:pic>
        <p:nvPicPr>
          <p:cNvPr id="8" name="Picture 3" descr="C:\Users\Svjetlana\AppData\Local\Microsoft\Windows\Temporary Internet Files\Content.IE5\8OC5G8SY\MC900245783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1698847"/>
            <a:ext cx="1714512" cy="1516819"/>
          </a:xfrm>
          <a:prstGeom prst="rect">
            <a:avLst/>
          </a:prstGeom>
          <a:noFill/>
        </p:spPr>
      </p:pic>
      <p:pic>
        <p:nvPicPr>
          <p:cNvPr id="9" name="Picture 3" descr="C:\Users\Svjetlana\AppData\Local\Microsoft\Windows\Temporary Internet Files\Content.IE5\8OC5G8SY\MC900245783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3555" y="1635646"/>
            <a:ext cx="1785950" cy="15800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5899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Broj umrlih veći je od broja rođenih.</a:t>
            </a:r>
            <a:endParaRPr lang="hr-HR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r>
              <a:rPr lang="hr-HR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Prirodni pad</a:t>
            </a:r>
            <a:endParaRPr lang="hr-HR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2" descr="C:\Users\Svjetlana\AppData\Local\Microsoft\Windows\Temporary Internet Files\Content.IE5\0MWS68IU\MC900016035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066" y="2276878"/>
            <a:ext cx="1315658" cy="1357322"/>
          </a:xfrm>
          <a:prstGeom prst="rect">
            <a:avLst/>
          </a:prstGeom>
          <a:noFill/>
        </p:spPr>
      </p:pic>
      <p:pic>
        <p:nvPicPr>
          <p:cNvPr id="5" name="Picture 2" descr="C:\Users\Svjetlana\AppData\Local\Microsoft\Windows\Temporary Internet Files\Content.IE5\0MWS68IU\MC900016035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9702" y="2276878"/>
            <a:ext cx="1315658" cy="1357322"/>
          </a:xfrm>
          <a:prstGeom prst="rect">
            <a:avLst/>
          </a:prstGeom>
          <a:noFill/>
        </p:spPr>
      </p:pic>
      <p:pic>
        <p:nvPicPr>
          <p:cNvPr id="6" name="Picture 3" descr="C:\Users\Svjetlana\AppData\Local\Microsoft\Windows\Temporary Internet Files\Content.IE5\8OC5G8SY\MC900245783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7420" y="3125750"/>
            <a:ext cx="1714512" cy="1516819"/>
          </a:xfrm>
          <a:prstGeom prst="rect">
            <a:avLst/>
          </a:prstGeom>
          <a:noFill/>
        </p:spPr>
      </p:pic>
      <p:pic>
        <p:nvPicPr>
          <p:cNvPr id="7" name="Picture 3" descr="C:\Users\Svjetlana\AppData\Local\Microsoft\Windows\Temporary Internet Files\Content.IE5\8OC5G8SY\MC900245783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125750"/>
            <a:ext cx="1785950" cy="1580020"/>
          </a:xfrm>
          <a:prstGeom prst="rect">
            <a:avLst/>
          </a:prstGeom>
          <a:noFill/>
        </p:spPr>
      </p:pic>
      <p:pic>
        <p:nvPicPr>
          <p:cNvPr id="8" name="Picture 3" descr="C:\Users\Svjetlana\AppData\Local\Microsoft\Windows\Temporary Internet Files\Content.IE5\8OC5G8SY\MC900245783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7420" y="1419622"/>
            <a:ext cx="1714512" cy="1516819"/>
          </a:xfrm>
          <a:prstGeom prst="rect">
            <a:avLst/>
          </a:prstGeom>
          <a:noFill/>
        </p:spPr>
      </p:pic>
      <p:pic>
        <p:nvPicPr>
          <p:cNvPr id="9" name="Picture 3" descr="C:\Users\Svjetlana\AppData\Local\Microsoft\Windows\Temporary Internet Files\Content.IE5\8OC5G8SY\MC900245783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419622"/>
            <a:ext cx="1785950" cy="15800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3983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512" y="810965"/>
            <a:ext cx="8856984" cy="713234"/>
          </a:xfrm>
        </p:spPr>
        <p:txBody>
          <a:bodyPr>
            <a:normAutofit fontScale="90000"/>
          </a:bodyPr>
          <a:lstStyle/>
          <a:p>
            <a:r>
              <a:rPr lang="hr-HR" sz="2700" dirty="0" smtClean="0"/>
              <a:t>Izračunajte prirodnu promjenu u navedenim naseljima u 2019. godini te odredite radi li se o prirodnom porastu ili prirodnom padu.</a:t>
            </a:r>
            <a:endParaRPr lang="hr-HR" sz="2700" dirty="0"/>
          </a:p>
        </p:txBody>
      </p:sp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609078681"/>
              </p:ext>
            </p:extLst>
          </p:nvPr>
        </p:nvGraphicFramePr>
        <p:xfrm>
          <a:off x="457200" y="1635646"/>
          <a:ext cx="8277930" cy="239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8700">
                  <a:extLst>
                    <a:ext uri="{9D8B030D-6E8A-4147-A177-3AD203B41FA5}">
                      <a16:colId xmlns:a16="http://schemas.microsoft.com/office/drawing/2014/main" xmlns="" val="2830635646"/>
                    </a:ext>
                  </a:extLst>
                </a:gridCol>
                <a:gridCol w="1087374">
                  <a:extLst>
                    <a:ext uri="{9D8B030D-6E8A-4147-A177-3AD203B41FA5}">
                      <a16:colId xmlns:a16="http://schemas.microsoft.com/office/drawing/2014/main" xmlns="" val="4212145883"/>
                    </a:ext>
                  </a:extLst>
                </a:gridCol>
                <a:gridCol w="1420304">
                  <a:extLst>
                    <a:ext uri="{9D8B030D-6E8A-4147-A177-3AD203B41FA5}">
                      <a16:colId xmlns:a16="http://schemas.microsoft.com/office/drawing/2014/main" xmlns="" val="42071280"/>
                    </a:ext>
                  </a:extLst>
                </a:gridCol>
                <a:gridCol w="1297686">
                  <a:extLst>
                    <a:ext uri="{9D8B030D-6E8A-4147-A177-3AD203B41FA5}">
                      <a16:colId xmlns:a16="http://schemas.microsoft.com/office/drawing/2014/main" xmlns="" val="3136893333"/>
                    </a:ext>
                  </a:extLst>
                </a:gridCol>
                <a:gridCol w="897636">
                  <a:extLst>
                    <a:ext uri="{9D8B030D-6E8A-4147-A177-3AD203B41FA5}">
                      <a16:colId xmlns:a16="http://schemas.microsoft.com/office/drawing/2014/main" xmlns="" val="1559759000"/>
                    </a:ext>
                  </a:extLst>
                </a:gridCol>
                <a:gridCol w="2546230">
                  <a:extLst>
                    <a:ext uri="{9D8B030D-6E8A-4147-A177-3AD203B41FA5}">
                      <a16:colId xmlns:a16="http://schemas.microsoft.com/office/drawing/2014/main" xmlns="" val="12366019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Godina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Područje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Broj rođenih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Broj umrlih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Razlika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dirty="0" smtClean="0"/>
                        <a:t>Prirodni porast/</a:t>
                      </a:r>
                      <a:br>
                        <a:rPr lang="hr-HR" dirty="0" smtClean="0"/>
                      </a:br>
                      <a:r>
                        <a:rPr lang="hr-HR" dirty="0" smtClean="0"/>
                        <a:t>prirodni</a:t>
                      </a:r>
                      <a:r>
                        <a:rPr lang="hr-HR" baseline="0" dirty="0" smtClean="0"/>
                        <a:t> pad</a:t>
                      </a:r>
                      <a:endParaRPr lang="hr-HR" dirty="0" smtClean="0"/>
                    </a:p>
                    <a:p>
                      <a:pPr algn="ctr"/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30796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2019.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Cres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22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38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-16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dirty="0" smtClean="0"/>
                        <a:t>Prirodni pad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47302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2019.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Metković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158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109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49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Prirodni porast</a:t>
                      </a:r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845578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2019.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Karlovac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396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723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-327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Prirodni pad</a:t>
                      </a:r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962195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2019.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Zaprešić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245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226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19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dirty="0" smtClean="0"/>
                        <a:t>Prirodni porast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18581569"/>
                  </a:ext>
                </a:extLst>
              </a:tr>
            </a:tbl>
          </a:graphicData>
        </a:graphic>
      </p:graphicFrame>
      <p:sp>
        <p:nvSpPr>
          <p:cNvPr id="5" name="Naslov 1"/>
          <p:cNvSpPr txBox="1">
            <a:spLocks/>
          </p:cNvSpPr>
          <p:nvPr/>
        </p:nvSpPr>
        <p:spPr>
          <a:xfrm>
            <a:off x="125366" y="4117237"/>
            <a:ext cx="8856984" cy="7132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1800" i="1" dirty="0" smtClean="0"/>
              <a:t>Uz pomoć </a:t>
            </a:r>
            <a:r>
              <a:rPr lang="hr-HR" sz="1800" i="1" dirty="0" smtClean="0">
                <a:hlinkClick r:id="rId3"/>
              </a:rPr>
              <a:t>dostupnih podataka </a:t>
            </a:r>
            <a:r>
              <a:rPr lang="hr-HR" sz="1800" i="1" dirty="0" smtClean="0"/>
              <a:t>istražite prirodnu promjenu u vašem naselju u 2019. godini.</a:t>
            </a:r>
            <a:endParaRPr lang="hr-HR" sz="1800" i="1" dirty="0"/>
          </a:p>
        </p:txBody>
      </p:sp>
      <p:sp>
        <p:nvSpPr>
          <p:cNvPr id="6" name="Pravokutnik 5"/>
          <p:cNvSpPr/>
          <p:nvPr/>
        </p:nvSpPr>
        <p:spPr>
          <a:xfrm>
            <a:off x="5436096" y="2571750"/>
            <a:ext cx="576064" cy="262776"/>
          </a:xfrm>
          <a:prstGeom prst="rect">
            <a:avLst/>
          </a:prstGeom>
          <a:solidFill>
            <a:srgbClr val="D0D8E8"/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Pravokutnik 7"/>
          <p:cNvSpPr/>
          <p:nvPr/>
        </p:nvSpPr>
        <p:spPr>
          <a:xfrm>
            <a:off x="6732240" y="2576366"/>
            <a:ext cx="1368152" cy="258160"/>
          </a:xfrm>
          <a:prstGeom prst="rect">
            <a:avLst/>
          </a:prstGeom>
          <a:solidFill>
            <a:srgbClr val="D0D8E8"/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Pravokutnik 8"/>
          <p:cNvSpPr/>
          <p:nvPr/>
        </p:nvSpPr>
        <p:spPr>
          <a:xfrm>
            <a:off x="5436096" y="2990002"/>
            <a:ext cx="576064" cy="262776"/>
          </a:xfrm>
          <a:prstGeom prst="rect">
            <a:avLst/>
          </a:prstGeom>
          <a:solidFill>
            <a:srgbClr val="E9EDF4"/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Pravokutnik 9"/>
          <p:cNvSpPr/>
          <p:nvPr/>
        </p:nvSpPr>
        <p:spPr>
          <a:xfrm>
            <a:off x="6588224" y="3002966"/>
            <a:ext cx="1656184" cy="262776"/>
          </a:xfrm>
          <a:prstGeom prst="rect">
            <a:avLst/>
          </a:prstGeom>
          <a:solidFill>
            <a:srgbClr val="E9EDF4"/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Pravokutnik 10"/>
          <p:cNvSpPr/>
          <p:nvPr/>
        </p:nvSpPr>
        <p:spPr>
          <a:xfrm>
            <a:off x="5436096" y="3336609"/>
            <a:ext cx="576064" cy="262776"/>
          </a:xfrm>
          <a:prstGeom prst="rect">
            <a:avLst/>
          </a:prstGeom>
          <a:solidFill>
            <a:srgbClr val="D0D8E8"/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Pravokutnik 11"/>
          <p:cNvSpPr/>
          <p:nvPr/>
        </p:nvSpPr>
        <p:spPr>
          <a:xfrm>
            <a:off x="6732240" y="3341225"/>
            <a:ext cx="1368152" cy="258160"/>
          </a:xfrm>
          <a:prstGeom prst="rect">
            <a:avLst/>
          </a:prstGeom>
          <a:solidFill>
            <a:srgbClr val="D0D8E8"/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Pravokutnik 12"/>
          <p:cNvSpPr/>
          <p:nvPr/>
        </p:nvSpPr>
        <p:spPr>
          <a:xfrm>
            <a:off x="5436096" y="3716980"/>
            <a:ext cx="576064" cy="262776"/>
          </a:xfrm>
          <a:prstGeom prst="rect">
            <a:avLst/>
          </a:prstGeom>
          <a:solidFill>
            <a:srgbClr val="E9EDF4"/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Pravokutnik 13"/>
          <p:cNvSpPr/>
          <p:nvPr/>
        </p:nvSpPr>
        <p:spPr>
          <a:xfrm>
            <a:off x="6573818" y="3723462"/>
            <a:ext cx="1656184" cy="262776"/>
          </a:xfrm>
          <a:prstGeom prst="rect">
            <a:avLst/>
          </a:prstGeom>
          <a:solidFill>
            <a:srgbClr val="E9EDF4"/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7174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1520" y="771550"/>
            <a:ext cx="8640960" cy="504056"/>
          </a:xfrm>
        </p:spPr>
        <p:txBody>
          <a:bodyPr>
            <a:noAutofit/>
          </a:bodyPr>
          <a:lstStyle/>
          <a:p>
            <a:r>
              <a:rPr lang="hr-HR" sz="2000" dirty="0" smtClean="0"/>
              <a:t>Izračunajte prirodnu promjenu za Istarsku županiju u 2019. godini te utvrdite radi li se o prirodnom porastu ili prirodnom padu.</a:t>
            </a:r>
            <a:endParaRPr lang="hr-HR" sz="2000" dirty="0"/>
          </a:p>
        </p:txBody>
      </p:sp>
      <p:graphicFrame>
        <p:nvGraphicFramePr>
          <p:cNvPr id="4" name="Rezervirano mjesto sadržaja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483433626"/>
              </p:ext>
            </p:extLst>
          </p:nvPr>
        </p:nvGraphicFramePr>
        <p:xfrm>
          <a:off x="408870" y="1347614"/>
          <a:ext cx="8277930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8700">
                  <a:extLst>
                    <a:ext uri="{9D8B030D-6E8A-4147-A177-3AD203B41FA5}">
                      <a16:colId xmlns:a16="http://schemas.microsoft.com/office/drawing/2014/main" xmlns="" val="2830635646"/>
                    </a:ext>
                  </a:extLst>
                </a:gridCol>
                <a:gridCol w="1087374">
                  <a:extLst>
                    <a:ext uri="{9D8B030D-6E8A-4147-A177-3AD203B41FA5}">
                      <a16:colId xmlns:a16="http://schemas.microsoft.com/office/drawing/2014/main" xmlns="" val="4212145883"/>
                    </a:ext>
                  </a:extLst>
                </a:gridCol>
                <a:gridCol w="1420304">
                  <a:extLst>
                    <a:ext uri="{9D8B030D-6E8A-4147-A177-3AD203B41FA5}">
                      <a16:colId xmlns:a16="http://schemas.microsoft.com/office/drawing/2014/main" xmlns="" val="42071280"/>
                    </a:ext>
                  </a:extLst>
                </a:gridCol>
                <a:gridCol w="1297686">
                  <a:extLst>
                    <a:ext uri="{9D8B030D-6E8A-4147-A177-3AD203B41FA5}">
                      <a16:colId xmlns:a16="http://schemas.microsoft.com/office/drawing/2014/main" xmlns="" val="3136893333"/>
                    </a:ext>
                  </a:extLst>
                </a:gridCol>
                <a:gridCol w="897636">
                  <a:extLst>
                    <a:ext uri="{9D8B030D-6E8A-4147-A177-3AD203B41FA5}">
                      <a16:colId xmlns:a16="http://schemas.microsoft.com/office/drawing/2014/main" xmlns="" val="1559759000"/>
                    </a:ext>
                  </a:extLst>
                </a:gridCol>
                <a:gridCol w="2546230">
                  <a:extLst>
                    <a:ext uri="{9D8B030D-6E8A-4147-A177-3AD203B41FA5}">
                      <a16:colId xmlns:a16="http://schemas.microsoft.com/office/drawing/2014/main" xmlns="" val="1236601916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Godina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Područje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Broj rođenih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Broj umrlih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Razlika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dirty="0" smtClean="0"/>
                        <a:t>Prirodni porast/</a:t>
                      </a:r>
                      <a:br>
                        <a:rPr lang="hr-HR" dirty="0" smtClean="0"/>
                      </a:br>
                      <a:r>
                        <a:rPr lang="hr-HR" dirty="0" smtClean="0"/>
                        <a:t>prirodni</a:t>
                      </a:r>
                      <a:r>
                        <a:rPr lang="hr-HR" baseline="0" dirty="0" smtClean="0"/>
                        <a:t> pad</a:t>
                      </a:r>
                      <a:endParaRPr lang="hr-HR" dirty="0" smtClean="0"/>
                    </a:p>
                    <a:p>
                      <a:pPr algn="ctr"/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30796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2019.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Istarska županija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1596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2411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-822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dirty="0" smtClean="0"/>
                        <a:t>Prirodni pad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4730237"/>
                  </a:ext>
                </a:extLst>
              </a:tr>
            </a:tbl>
          </a:graphicData>
        </a:graphic>
      </p:graphicFrame>
      <p:sp>
        <p:nvSpPr>
          <p:cNvPr id="8" name="Pravokutnik 7"/>
          <p:cNvSpPr/>
          <p:nvPr/>
        </p:nvSpPr>
        <p:spPr>
          <a:xfrm>
            <a:off x="5364088" y="2355726"/>
            <a:ext cx="576064" cy="262776"/>
          </a:xfrm>
          <a:prstGeom prst="rect">
            <a:avLst/>
          </a:prstGeom>
          <a:solidFill>
            <a:srgbClr val="D0D8E8"/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Pravokutnik 8"/>
          <p:cNvSpPr/>
          <p:nvPr/>
        </p:nvSpPr>
        <p:spPr>
          <a:xfrm>
            <a:off x="6660232" y="2360342"/>
            <a:ext cx="1368152" cy="258160"/>
          </a:xfrm>
          <a:prstGeom prst="rect">
            <a:avLst/>
          </a:prstGeom>
          <a:solidFill>
            <a:srgbClr val="D0D8E8"/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Naslov 1"/>
          <p:cNvSpPr txBox="1">
            <a:spLocks/>
          </p:cNvSpPr>
          <p:nvPr/>
        </p:nvSpPr>
        <p:spPr>
          <a:xfrm>
            <a:off x="132550" y="2899221"/>
            <a:ext cx="8640960" cy="7132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2000" dirty="0" smtClean="0"/>
              <a:t>Je li ukupan broj stanovnika u Istarskoj županiji u 2019. godini porastao ili pao u odnosu na 2018. godinu? Koji je tome uzrok?</a:t>
            </a:r>
            <a:endParaRPr lang="hr-HR" sz="2000" dirty="0"/>
          </a:p>
        </p:txBody>
      </p:sp>
      <p:graphicFrame>
        <p:nvGraphicFramePr>
          <p:cNvPr id="12" name="Rezervirano mjesto sadržaja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726962667"/>
              </p:ext>
            </p:extLst>
          </p:nvPr>
        </p:nvGraphicFramePr>
        <p:xfrm>
          <a:off x="420952" y="3593792"/>
          <a:ext cx="8253765" cy="1554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38053">
                  <a:extLst>
                    <a:ext uri="{9D8B030D-6E8A-4147-A177-3AD203B41FA5}">
                      <a16:colId xmlns:a16="http://schemas.microsoft.com/office/drawing/2014/main" xmlns="" val="4212145883"/>
                    </a:ext>
                  </a:extLst>
                </a:gridCol>
                <a:gridCol w="1617117">
                  <a:extLst>
                    <a:ext uri="{9D8B030D-6E8A-4147-A177-3AD203B41FA5}">
                      <a16:colId xmlns:a16="http://schemas.microsoft.com/office/drawing/2014/main" xmlns="" val="42071280"/>
                    </a:ext>
                  </a:extLst>
                </a:gridCol>
                <a:gridCol w="1477508">
                  <a:extLst>
                    <a:ext uri="{9D8B030D-6E8A-4147-A177-3AD203B41FA5}">
                      <a16:colId xmlns:a16="http://schemas.microsoft.com/office/drawing/2014/main" xmlns="" val="3136893333"/>
                    </a:ext>
                  </a:extLst>
                </a:gridCol>
                <a:gridCol w="1022023">
                  <a:extLst>
                    <a:ext uri="{9D8B030D-6E8A-4147-A177-3AD203B41FA5}">
                      <a16:colId xmlns:a16="http://schemas.microsoft.com/office/drawing/2014/main" xmlns="" val="1559759000"/>
                    </a:ext>
                  </a:extLst>
                </a:gridCol>
                <a:gridCol w="2899064">
                  <a:extLst>
                    <a:ext uri="{9D8B030D-6E8A-4147-A177-3AD203B41FA5}">
                      <a16:colId xmlns:a16="http://schemas.microsoft.com/office/drawing/2014/main" xmlns="" val="1236601916"/>
                    </a:ext>
                  </a:extLst>
                </a:gridCol>
              </a:tblGrid>
              <a:tr h="640752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Područje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Broj stanovnika u 2018. g.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Broj stanovnika u 2019. g.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Razlika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dirty="0" smtClean="0"/>
                        <a:t>Ukupan porast/</a:t>
                      </a:r>
                      <a:br>
                        <a:rPr lang="hr-HR" dirty="0" smtClean="0"/>
                      </a:br>
                      <a:r>
                        <a:rPr lang="hr-HR" dirty="0" smtClean="0"/>
                        <a:t>Ukupan</a:t>
                      </a:r>
                      <a:r>
                        <a:rPr lang="hr-HR" baseline="0" dirty="0" smtClean="0"/>
                        <a:t> pad</a:t>
                      </a:r>
                      <a:endParaRPr lang="hr-HR" dirty="0" smtClean="0"/>
                    </a:p>
                    <a:p>
                      <a:pPr algn="ctr"/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30796779"/>
                  </a:ext>
                </a:extLst>
              </a:tr>
              <a:tr h="448526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Istarska županija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208765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209573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808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dirty="0" smtClean="0"/>
                        <a:t>Ukupan porast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4730237"/>
                  </a:ext>
                </a:extLst>
              </a:tr>
            </a:tbl>
          </a:graphicData>
        </a:graphic>
      </p:graphicFrame>
      <p:sp>
        <p:nvSpPr>
          <p:cNvPr id="13" name="Pravokutnik 12"/>
          <p:cNvSpPr/>
          <p:nvPr/>
        </p:nvSpPr>
        <p:spPr>
          <a:xfrm>
            <a:off x="5076056" y="4582315"/>
            <a:ext cx="576064" cy="262776"/>
          </a:xfrm>
          <a:prstGeom prst="rect">
            <a:avLst/>
          </a:prstGeom>
          <a:solidFill>
            <a:srgbClr val="DEE7D1"/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Pravokutnik 13"/>
          <p:cNvSpPr/>
          <p:nvPr/>
        </p:nvSpPr>
        <p:spPr>
          <a:xfrm>
            <a:off x="6372200" y="4586931"/>
            <a:ext cx="1656184" cy="258160"/>
          </a:xfrm>
          <a:prstGeom prst="rect">
            <a:avLst/>
          </a:prstGeom>
          <a:solidFill>
            <a:srgbClr val="DEE7D1"/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92397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3" grpId="0" animBg="1"/>
      <p:bldP spid="13" grpId="1" animBg="1"/>
      <p:bldP spid="14" grpId="0" animBg="1"/>
      <p:bldP spid="1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/>
          <p:cNvSpPr/>
          <p:nvPr/>
        </p:nvSpPr>
        <p:spPr>
          <a:xfrm>
            <a:off x="3419872" y="1635490"/>
            <a:ext cx="2232248" cy="1728192"/>
          </a:xfrm>
          <a:prstGeom prst="rect">
            <a:avLst/>
          </a:prstGeom>
          <a:solidFill>
            <a:srgbClr val="9BBB59"/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 smtClean="0"/>
              <a:t>Selidbena promjena broja stanovnika</a:t>
            </a:r>
            <a:endParaRPr lang="hr-HR" b="1" dirty="0"/>
          </a:p>
        </p:txBody>
      </p:sp>
      <p:sp>
        <p:nvSpPr>
          <p:cNvPr id="5" name="Pravokutnik 4"/>
          <p:cNvSpPr/>
          <p:nvPr/>
        </p:nvSpPr>
        <p:spPr>
          <a:xfrm>
            <a:off x="539552" y="1635490"/>
            <a:ext cx="2232248" cy="1728192"/>
          </a:xfrm>
          <a:prstGeom prst="rect">
            <a:avLst/>
          </a:prstGeom>
          <a:solidFill>
            <a:srgbClr val="4F81BD"/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/>
              <a:t>Prirodna promjena broja stanovnika</a:t>
            </a:r>
          </a:p>
        </p:txBody>
      </p:sp>
      <p:sp>
        <p:nvSpPr>
          <p:cNvPr id="6" name="Pravokutnik 5"/>
          <p:cNvSpPr/>
          <p:nvPr/>
        </p:nvSpPr>
        <p:spPr>
          <a:xfrm>
            <a:off x="6300192" y="1635490"/>
            <a:ext cx="2232248" cy="172819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 smtClean="0"/>
              <a:t>Ukupna promjena broja stanovnika</a:t>
            </a:r>
            <a:endParaRPr lang="hr-HR" b="1" dirty="0"/>
          </a:p>
        </p:txBody>
      </p:sp>
      <p:sp>
        <p:nvSpPr>
          <p:cNvPr id="9" name="Plus 8"/>
          <p:cNvSpPr/>
          <p:nvPr/>
        </p:nvSpPr>
        <p:spPr>
          <a:xfrm>
            <a:off x="2810390" y="2247558"/>
            <a:ext cx="570892" cy="504056"/>
          </a:xfrm>
          <a:prstGeom prst="mathPlus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Jednako 9"/>
          <p:cNvSpPr/>
          <p:nvPr/>
        </p:nvSpPr>
        <p:spPr>
          <a:xfrm>
            <a:off x="5724128" y="2319566"/>
            <a:ext cx="504056" cy="360040"/>
          </a:xfrm>
          <a:prstGeom prst="mathEqual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515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Rodnost (natalitet)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563637"/>
            <a:ext cx="8229600" cy="3240361"/>
          </a:xfrm>
        </p:spPr>
        <p:txBody>
          <a:bodyPr>
            <a:normAutofit fontScale="62500" lnSpcReduction="20000"/>
          </a:bodyPr>
          <a:lstStyle/>
          <a:p>
            <a:r>
              <a:rPr lang="hr-HR" dirty="0" smtClean="0"/>
              <a:t>Broj </a:t>
            </a:r>
            <a:r>
              <a:rPr lang="hr-HR" b="1" dirty="0" smtClean="0"/>
              <a:t>rođenih</a:t>
            </a:r>
            <a:r>
              <a:rPr lang="hr-HR" dirty="0" smtClean="0"/>
              <a:t> u nekom razdoblju</a:t>
            </a:r>
          </a:p>
          <a:p>
            <a:endParaRPr lang="hr-HR" dirty="0"/>
          </a:p>
          <a:p>
            <a:r>
              <a:rPr lang="hr-HR" dirty="0" smtClean="0"/>
              <a:t>U Koprivničko-križevačkoj županiji u 2019. godini rođeno je 983 stanovnika. </a:t>
            </a:r>
          </a:p>
          <a:p>
            <a:r>
              <a:rPr lang="hr-HR" dirty="0" smtClean="0"/>
              <a:t>U Sisačko-moslavačkoj županiji u 2019. godini rođeno je 1228 stanovnika.</a:t>
            </a:r>
          </a:p>
          <a:p>
            <a:r>
              <a:rPr lang="hr-HR" dirty="0" smtClean="0"/>
              <a:t>Procjena broja stanovnika za Koprivničko-križevačku županiju u 2019. godini je 106367 stanovnika.</a:t>
            </a:r>
          </a:p>
          <a:p>
            <a:r>
              <a:rPr lang="hr-HR" dirty="0"/>
              <a:t>Procjena broja stanovnika za </a:t>
            </a:r>
            <a:r>
              <a:rPr lang="hr-HR" dirty="0" smtClean="0"/>
              <a:t>Sisačko-moslavačku </a:t>
            </a:r>
            <a:r>
              <a:rPr lang="hr-HR" dirty="0"/>
              <a:t>županiju u 2019. </a:t>
            </a:r>
            <a:r>
              <a:rPr lang="hr-HR" dirty="0" smtClean="0"/>
              <a:t>godini je 145904 stanovnika.</a:t>
            </a:r>
          </a:p>
          <a:p>
            <a:endParaRPr lang="hr-HR" dirty="0"/>
          </a:p>
          <a:p>
            <a:r>
              <a:rPr lang="hr-HR" dirty="0" smtClean="0"/>
              <a:t>Koja županija je u 2019. godini imala veću rodnost?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415234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lumMod val="60000"/>
            <a:lumOff val="40000"/>
          </a:schemeClr>
        </a:solidFill>
        <a:ln w="0" cmpd="sng"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</TotalTime>
  <Words>1033</Words>
  <Application>Microsoft Office PowerPoint</Application>
  <PresentationFormat>On-screen Show (16:9)</PresentationFormat>
  <Paragraphs>243</Paragraphs>
  <Slides>24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Prirodna promjena i biološka struktura stanovništva</vt:lpstr>
      <vt:lpstr>Slide 2</vt:lpstr>
      <vt:lpstr>Prirodna promjena (prirodno kretanje)</vt:lpstr>
      <vt:lpstr>Broj rođenih veći je od broja umrlih.</vt:lpstr>
      <vt:lpstr>Broj umrlih veći je od broja rođenih.</vt:lpstr>
      <vt:lpstr>Izračunajte prirodnu promjenu u navedenim naseljima u 2019. godini te odredite radi li se o prirodnom porastu ili prirodnom padu.</vt:lpstr>
      <vt:lpstr>Izračunajte prirodnu promjenu za Istarsku županiju u 2019. godini te utvrdite radi li se o prirodnom porastu ili prirodnom padu.</vt:lpstr>
      <vt:lpstr>Slide 8</vt:lpstr>
      <vt:lpstr>Rodnost (natalitet)</vt:lpstr>
      <vt:lpstr>Stopa rodnosti</vt:lpstr>
      <vt:lpstr>Smrtnost (mortalitet)</vt:lpstr>
      <vt:lpstr>Stopa smrtnosti</vt:lpstr>
      <vt:lpstr>Stopa prirodne promjene</vt:lpstr>
      <vt:lpstr>Slide 14</vt:lpstr>
      <vt:lpstr>Slide 15</vt:lpstr>
      <vt:lpstr>Slide 16</vt:lpstr>
      <vt:lpstr>Podatke za ostale države provjerite na web stranici Svjetske banke.</vt:lpstr>
      <vt:lpstr>Biološka struktura stanovništva</vt:lpstr>
      <vt:lpstr>Dobna struktura stanovništva</vt:lpstr>
      <vt:lpstr>Dijagram dobno-spolne strukture</vt:lpstr>
      <vt:lpstr>Populacijska politika</vt:lpstr>
      <vt:lpstr>Ponavljanje</vt:lpstr>
      <vt:lpstr>Ponavljanje</vt:lpstr>
      <vt:lpstr>Hvala na pažnji!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jloncar</dc:creator>
  <cp:lastModifiedBy>sbakar</cp:lastModifiedBy>
  <cp:revision>41</cp:revision>
  <dcterms:created xsi:type="dcterms:W3CDTF">2019-03-27T12:00:31Z</dcterms:created>
  <dcterms:modified xsi:type="dcterms:W3CDTF">2021-03-01T12:40:29Z</dcterms:modified>
</cp:coreProperties>
</file>